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1" r:id="rId3"/>
    <p:sldId id="292" r:id="rId4"/>
    <p:sldId id="293" r:id="rId5"/>
    <p:sldId id="257" r:id="rId6"/>
    <p:sldId id="288" r:id="rId7"/>
    <p:sldId id="289" r:id="rId8"/>
    <p:sldId id="258" r:id="rId9"/>
    <p:sldId id="290" r:id="rId10"/>
    <p:sldId id="259" r:id="rId11"/>
    <p:sldId id="296" r:id="rId12"/>
    <p:sldId id="297" r:id="rId13"/>
    <p:sldId id="298" r:id="rId14"/>
    <p:sldId id="299" r:id="rId15"/>
    <p:sldId id="280" r:id="rId16"/>
    <p:sldId id="281" r:id="rId17"/>
    <p:sldId id="282" r:id="rId18"/>
    <p:sldId id="260" r:id="rId19"/>
    <p:sldId id="262" r:id="rId20"/>
    <p:sldId id="263" r:id="rId21"/>
    <p:sldId id="264" r:id="rId22"/>
    <p:sldId id="265" r:id="rId23"/>
    <p:sldId id="266" r:id="rId24"/>
    <p:sldId id="267" r:id="rId25"/>
    <p:sldId id="268" r:id="rId26"/>
    <p:sldId id="269" r:id="rId27"/>
    <p:sldId id="300" r:id="rId28"/>
    <p:sldId id="270" r:id="rId29"/>
    <p:sldId id="271" r:id="rId30"/>
    <p:sldId id="313" r:id="rId31"/>
    <p:sldId id="301" r:id="rId32"/>
    <p:sldId id="272" r:id="rId33"/>
    <p:sldId id="273" r:id="rId34"/>
    <p:sldId id="283" r:id="rId35"/>
    <p:sldId id="284" r:id="rId36"/>
    <p:sldId id="285" r:id="rId37"/>
    <p:sldId id="275" r:id="rId38"/>
    <p:sldId id="314" r:id="rId39"/>
    <p:sldId id="274" r:id="rId40"/>
    <p:sldId id="303" r:id="rId41"/>
    <p:sldId id="302" r:id="rId42"/>
    <p:sldId id="276" r:id="rId43"/>
    <p:sldId id="277" r:id="rId44"/>
    <p:sldId id="304" r:id="rId45"/>
    <p:sldId id="305" r:id="rId46"/>
    <p:sldId id="308" r:id="rId47"/>
    <p:sldId id="306" r:id="rId48"/>
    <p:sldId id="309" r:id="rId49"/>
    <p:sldId id="310" r:id="rId50"/>
    <p:sldId id="279" r:id="rId51"/>
    <p:sldId id="311" r:id="rId52"/>
    <p:sldId id="31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2F2B2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3" d="100"/>
          <a:sy n="63" d="100"/>
        </p:scale>
        <p:origin x="-1512"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1A2FDD-6106-497A-AFF5-983AAD259F14}"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1A2FDD-6106-497A-AFF5-983AAD259F14}"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1A2FDD-6106-497A-AFF5-983AAD259F14}"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1A2FDD-6106-497A-AFF5-983AAD259F14}"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1A2FDD-6106-497A-AFF5-983AAD259F14}"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1A2FDD-6106-497A-AFF5-983AAD259F14}"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1A2FDD-6106-497A-AFF5-983AAD259F14}" type="datetimeFigureOut">
              <a:rPr lang="en-US" smtClean="0"/>
              <a:pPr/>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1A2FDD-6106-497A-AFF5-983AAD259F14}" type="datetimeFigureOut">
              <a:rPr lang="en-US" smtClean="0"/>
              <a:pPr/>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A2FDD-6106-497A-AFF5-983AAD259F14}" type="datetimeFigureOut">
              <a:rPr lang="en-US" smtClean="0"/>
              <a:pPr/>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1521BE-31EE-4AC9-ADDD-C715BAA253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1A2FDD-6106-497A-AFF5-983AAD259F14}"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1521BE-31EE-4AC9-ADDD-C715BAA25349}"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041A2FDD-6106-497A-AFF5-983AAD259F14}" type="datetimeFigureOut">
              <a:rPr lang="en-US" smtClean="0"/>
              <a:pPr/>
              <a:t>9/19/2023</a:t>
            </a:fld>
            <a:endParaRPr lang="en-US"/>
          </a:p>
        </p:txBody>
      </p:sp>
      <p:sp>
        <p:nvSpPr>
          <p:cNvPr id="9" name="Slide Number Placeholder 8"/>
          <p:cNvSpPr>
            <a:spLocks noGrp="1"/>
          </p:cNvSpPr>
          <p:nvPr>
            <p:ph type="sldNum" sz="quarter" idx="11"/>
          </p:nvPr>
        </p:nvSpPr>
        <p:spPr/>
        <p:txBody>
          <a:bodyPr/>
          <a:lstStyle/>
          <a:p>
            <a:fld id="{5D1521BE-31EE-4AC9-ADDD-C715BAA25349}"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59436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D1521BE-31EE-4AC9-ADDD-C715BAA25349}"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41A2FDD-6106-497A-AFF5-983AAD259F14}" type="datetimeFigureOut">
              <a:rPr lang="en-US" smtClean="0"/>
              <a:pPr/>
              <a:t>9/19/2023</a:t>
            </a:fld>
            <a:endParaRPr lang="en-US"/>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xmlns="" val="0"/>
              </a:ext>
            </a:extLst>
          </a:blip>
          <a:stretch>
            <a:fillRect/>
          </a:stretch>
        </p:blipFill>
        <p:spPr>
          <a:xfrm>
            <a:off x="6477000" y="228600"/>
            <a:ext cx="1676400" cy="10668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just" defTabSz="914400" rtl="0" eaLnBrk="1" latinLnBrk="0" hangingPunct="1">
        <a:spcBef>
          <a:spcPct val="20000"/>
        </a:spcBef>
        <a:buClr>
          <a:schemeClr val="accent1"/>
        </a:buClr>
        <a:buFont typeface="Arial" pitchFamily="34" charset="0"/>
        <a:buChar char="•"/>
        <a:defRPr sz="2400" kern="1200">
          <a:solidFill>
            <a:schemeClr val="tx1"/>
          </a:solidFill>
          <a:latin typeface="Cambria" pitchFamily="18" charset="0"/>
          <a:ea typeface="Cambria" pitchFamily="18" charset="0"/>
          <a:cs typeface="+mn-cs"/>
        </a:defRPr>
      </a:lvl1pPr>
      <a:lvl2pPr marL="640080" indent="-228600" algn="just" defTabSz="914400" rtl="0" eaLnBrk="1" latinLnBrk="0" hangingPunct="1">
        <a:spcBef>
          <a:spcPct val="20000"/>
        </a:spcBef>
        <a:buClr>
          <a:schemeClr val="accent2"/>
        </a:buClr>
        <a:buFont typeface="Arial" pitchFamily="34" charset="0"/>
        <a:buChar char="•"/>
        <a:defRPr sz="2400" kern="1200">
          <a:solidFill>
            <a:schemeClr val="tx1"/>
          </a:solidFill>
          <a:latin typeface="Cambria" pitchFamily="18" charset="0"/>
          <a:ea typeface="Cambria" pitchFamily="18" charset="0"/>
          <a:cs typeface="+mn-cs"/>
        </a:defRPr>
      </a:lvl2pPr>
      <a:lvl3pPr marL="1005840" indent="-228600" algn="just" defTabSz="914400" rtl="0" eaLnBrk="1" latinLnBrk="0" hangingPunct="1">
        <a:spcBef>
          <a:spcPct val="20000"/>
        </a:spcBef>
        <a:buClr>
          <a:schemeClr val="accent3"/>
        </a:buClr>
        <a:buFont typeface="Arial" pitchFamily="34" charset="0"/>
        <a:buChar char="•"/>
        <a:defRPr sz="2400" kern="1200">
          <a:solidFill>
            <a:schemeClr val="tx1"/>
          </a:solidFill>
          <a:latin typeface="Cambria" pitchFamily="18" charset="0"/>
          <a:ea typeface="Cambria" pitchFamily="18" charset="0"/>
          <a:cs typeface="+mn-cs"/>
        </a:defRPr>
      </a:lvl3pPr>
      <a:lvl4pPr marL="1280160" indent="-228600" algn="just" defTabSz="914400" rtl="0" eaLnBrk="1" latinLnBrk="0" hangingPunct="1">
        <a:spcBef>
          <a:spcPct val="20000"/>
        </a:spcBef>
        <a:buClr>
          <a:schemeClr val="accent4"/>
        </a:buClr>
        <a:buFont typeface="Arial" pitchFamily="34" charset="0"/>
        <a:buChar char="•"/>
        <a:defRPr sz="2400" kern="1200">
          <a:solidFill>
            <a:schemeClr val="tx1"/>
          </a:solidFill>
          <a:latin typeface="Cambria" pitchFamily="18" charset="0"/>
          <a:ea typeface="Cambria" pitchFamily="18" charset="0"/>
          <a:cs typeface="+mn-cs"/>
        </a:defRPr>
      </a:lvl4pPr>
      <a:lvl5pPr marL="1554480" indent="-228600" algn="just" defTabSz="914400" rtl="0" eaLnBrk="1" latinLnBrk="0" hangingPunct="1">
        <a:spcBef>
          <a:spcPct val="20000"/>
        </a:spcBef>
        <a:buClr>
          <a:schemeClr val="accent5"/>
        </a:buClr>
        <a:buFont typeface="Arial" pitchFamily="34" charset="0"/>
        <a:buChar char="•"/>
        <a:defRPr sz="2400" kern="1200" baseline="0">
          <a:solidFill>
            <a:schemeClr val="tx1"/>
          </a:solidFill>
          <a:latin typeface="Cambria" pitchFamily="18" charset="0"/>
          <a:ea typeface="Cambria" pitchFamily="18" charset="0"/>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utorialspoint.com/android/android_internal_storage.htm" TargetMode="External"/><Relationship Id="rId2" Type="http://schemas.openxmlformats.org/officeDocument/2006/relationships/hyperlink" Target="File%20read%20write%20Android%20-%20Internal%20Storage.pdf" TargetMode="External"/><Relationship Id="rId1" Type="http://schemas.openxmlformats.org/officeDocument/2006/relationships/slideLayout" Target="../slideLayouts/slideLayout2.xml"/><Relationship Id="rId4" Type="http://schemas.openxmlformats.org/officeDocument/2006/relationships/hyperlink" Target="https://www.javatpoint.com/android-internal-storage-exam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tutorialspoint.com/android/android_sqlite_database.ht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digitalocean.com/community/tutorials/android-sqlite-database-example-tutori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utorialspoint.com/android/android_content_providers.htm"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android.com/reference/android/content/ContentProvider" TargetMode="External"/><Relationship Id="rId2" Type="http://schemas.openxmlformats.org/officeDocument/2006/relationships/hyperlink" Target="https://developer.android.com/reference/android/content/ContentResolve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android.com/guide/topics/providers/content-provider-basic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III: DATA PERSISTENCE</a:t>
            </a:r>
            <a:endParaRPr lang="en-US"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xmlns="" val="2048166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sp>
        <p:nvSpPr>
          <p:cNvPr id="3" name="Content Placeholder 2"/>
          <p:cNvSpPr>
            <a:spLocks noGrp="1"/>
          </p:cNvSpPr>
          <p:nvPr>
            <p:ph idx="1"/>
          </p:nvPr>
        </p:nvSpPr>
        <p:spPr/>
        <p:txBody>
          <a:bodyPr/>
          <a:lstStyle/>
          <a:p>
            <a:r>
              <a:rPr lang="en-US" dirty="0"/>
              <a:t>Below is an example of storing and removing data from a preference</a:t>
            </a:r>
            <a:r>
              <a:rPr lang="en-US" dirty="0" smtClean="0"/>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5406" y="2514600"/>
            <a:ext cx="7010400"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5107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4098" name="Picture 2"/>
          <p:cNvPicPr>
            <a:picLocks noChangeAspect="1" noChangeArrowheads="1"/>
          </p:cNvPicPr>
          <p:nvPr/>
        </p:nvPicPr>
        <p:blipFill>
          <a:blip r:embed="rId2"/>
          <a:srcRect l="12891" t="18750" r="18554" b="15625"/>
          <a:stretch>
            <a:fillRect/>
          </a:stretch>
        </p:blipFill>
        <p:spPr bwMode="auto">
          <a:xfrm>
            <a:off x="71406" y="1357298"/>
            <a:ext cx="8358246" cy="5143536"/>
          </a:xfrm>
          <a:prstGeom prst="rect">
            <a:avLst/>
          </a:prstGeom>
          <a:noFill/>
          <a:ln w="9525">
            <a:noFill/>
            <a:miter lim="800000"/>
            <a:headEnd/>
            <a:tailEnd/>
          </a:ln>
          <a:effectLst/>
        </p:spPr>
      </p:pic>
    </p:spTree>
    <p:extLst>
      <p:ext uri="{BB962C8B-B14F-4D97-AF65-F5344CB8AC3E}">
        <p14:creationId xmlns:p14="http://schemas.microsoft.com/office/powerpoint/2010/main" xmlns="" val="2885107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5122" name="Picture 2"/>
          <p:cNvPicPr>
            <a:picLocks noChangeAspect="1" noChangeArrowheads="1"/>
          </p:cNvPicPr>
          <p:nvPr/>
        </p:nvPicPr>
        <p:blipFill>
          <a:blip r:embed="rId2"/>
          <a:srcRect l="12891" t="18750" r="18554" b="17708"/>
          <a:stretch>
            <a:fillRect/>
          </a:stretch>
        </p:blipFill>
        <p:spPr bwMode="auto">
          <a:xfrm>
            <a:off x="0" y="1285860"/>
            <a:ext cx="8590420" cy="4857784"/>
          </a:xfrm>
          <a:prstGeom prst="rect">
            <a:avLst/>
          </a:prstGeom>
          <a:noFill/>
          <a:ln w="9525">
            <a:noFill/>
            <a:miter lim="800000"/>
            <a:headEnd/>
            <a:tailEnd/>
          </a:ln>
          <a:effectLst/>
        </p:spPr>
      </p:pic>
    </p:spTree>
    <p:extLst>
      <p:ext uri="{BB962C8B-B14F-4D97-AF65-F5344CB8AC3E}">
        <p14:creationId xmlns:p14="http://schemas.microsoft.com/office/powerpoint/2010/main" xmlns="" val="2885107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6146" name="Picture 2"/>
          <p:cNvPicPr>
            <a:picLocks noChangeAspect="1" noChangeArrowheads="1"/>
          </p:cNvPicPr>
          <p:nvPr/>
        </p:nvPicPr>
        <p:blipFill>
          <a:blip r:embed="rId2"/>
          <a:srcRect l="12305" r="12695" b="18750"/>
          <a:stretch>
            <a:fillRect/>
          </a:stretch>
        </p:blipFill>
        <p:spPr bwMode="auto">
          <a:xfrm>
            <a:off x="0" y="1357298"/>
            <a:ext cx="8429652" cy="5286388"/>
          </a:xfrm>
          <a:prstGeom prst="rect">
            <a:avLst/>
          </a:prstGeom>
          <a:noFill/>
          <a:ln w="9525">
            <a:noFill/>
            <a:miter lim="800000"/>
            <a:headEnd/>
            <a:tailEnd/>
          </a:ln>
          <a:effectLst/>
        </p:spPr>
      </p:pic>
    </p:spTree>
    <p:extLst>
      <p:ext uri="{BB962C8B-B14F-4D97-AF65-F5344CB8AC3E}">
        <p14:creationId xmlns:p14="http://schemas.microsoft.com/office/powerpoint/2010/main" xmlns="" val="2885107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7170" name="Picture 2"/>
          <p:cNvPicPr>
            <a:picLocks noChangeAspect="1" noChangeArrowheads="1"/>
          </p:cNvPicPr>
          <p:nvPr/>
        </p:nvPicPr>
        <p:blipFill>
          <a:blip r:embed="rId2"/>
          <a:srcRect l="12305" r="12695" b="6249"/>
          <a:stretch>
            <a:fillRect/>
          </a:stretch>
        </p:blipFill>
        <p:spPr bwMode="auto">
          <a:xfrm>
            <a:off x="-32" y="1142984"/>
            <a:ext cx="8358214" cy="5675990"/>
          </a:xfrm>
          <a:prstGeom prst="rect">
            <a:avLst/>
          </a:prstGeom>
          <a:noFill/>
          <a:ln w="9525">
            <a:noFill/>
            <a:miter lim="800000"/>
            <a:headEnd/>
            <a:tailEnd/>
          </a:ln>
          <a:effectLst/>
        </p:spPr>
      </p:pic>
    </p:spTree>
    <p:extLst>
      <p:ext uri="{BB962C8B-B14F-4D97-AF65-F5344CB8AC3E}">
        <p14:creationId xmlns:p14="http://schemas.microsoft.com/office/powerpoint/2010/main" xmlns="" val="2885107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828800"/>
            <a:ext cx="7239000" cy="180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08647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676400"/>
            <a:ext cx="7658100"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79069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676400"/>
            <a:ext cx="7115175"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578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Handling</a:t>
            </a:r>
            <a:endParaRPr lang="en-US" dirty="0"/>
          </a:p>
        </p:txBody>
      </p:sp>
      <p:sp>
        <p:nvSpPr>
          <p:cNvPr id="3" name="Content Placeholder 2"/>
          <p:cNvSpPr>
            <a:spLocks noGrp="1"/>
          </p:cNvSpPr>
          <p:nvPr>
            <p:ph idx="1"/>
          </p:nvPr>
        </p:nvSpPr>
        <p:spPr/>
        <p:txBody>
          <a:bodyPr>
            <a:normAutofit lnSpcReduction="10000"/>
          </a:bodyPr>
          <a:lstStyle/>
          <a:p>
            <a:r>
              <a:rPr lang="en-US" dirty="0"/>
              <a:t>A File object works well for reading or writing large amounts of </a:t>
            </a:r>
            <a:r>
              <a:rPr lang="en-US" dirty="0" smtClean="0"/>
              <a:t>data.</a:t>
            </a:r>
          </a:p>
          <a:p>
            <a:r>
              <a:rPr lang="en-US" dirty="0"/>
              <a:t>The exact location of the where your files can be saved might vary across </a:t>
            </a:r>
            <a:r>
              <a:rPr lang="en-US" dirty="0" smtClean="0"/>
              <a:t>devices.</a:t>
            </a:r>
          </a:p>
          <a:p>
            <a:r>
              <a:rPr lang="en-US" dirty="0"/>
              <a:t>To view files on a device, you can log the file location provided by methods such as </a:t>
            </a:r>
            <a:r>
              <a:rPr lang="en-US" i="1" dirty="0" smtClean="0">
                <a:solidFill>
                  <a:srgbClr val="00B0F0"/>
                </a:solidFill>
              </a:rPr>
              <a:t>File.getAbsolutePath</a:t>
            </a:r>
            <a:r>
              <a:rPr lang="en-US" i="1" dirty="0">
                <a:solidFill>
                  <a:srgbClr val="00B0F0"/>
                </a:solidFill>
              </a:rPr>
              <a:t>(), </a:t>
            </a:r>
            <a:r>
              <a:rPr lang="en-US" dirty="0"/>
              <a:t>and then browse the device files with Android Studio's </a:t>
            </a:r>
            <a:r>
              <a:rPr lang="en-US" i="1" dirty="0" err="1" smtClean="0">
                <a:solidFill>
                  <a:srgbClr val="00B0F0"/>
                </a:solidFill>
              </a:rPr>
              <a:t>DeviceFileExplorer</a:t>
            </a:r>
            <a:r>
              <a:rPr lang="en-US" i="1" dirty="0" smtClean="0">
                <a:solidFill>
                  <a:srgbClr val="00B0F0"/>
                </a:solidFill>
              </a:rPr>
              <a:t>.</a:t>
            </a:r>
          </a:p>
          <a:p>
            <a:r>
              <a:rPr lang="en-US" dirty="0"/>
              <a:t>All Android devices have two file storage areas: </a:t>
            </a:r>
            <a:r>
              <a:rPr lang="en-US" i="1" dirty="0">
                <a:solidFill>
                  <a:srgbClr val="00B0F0"/>
                </a:solidFill>
              </a:rPr>
              <a:t>"internal" and "external" </a:t>
            </a:r>
            <a:r>
              <a:rPr lang="en-US" dirty="0"/>
              <a:t>storage</a:t>
            </a:r>
            <a:r>
              <a:rPr lang="en-US" dirty="0" smtClean="0"/>
              <a:t>.</a:t>
            </a:r>
          </a:p>
          <a:p>
            <a:r>
              <a:rPr lang="en-US" dirty="0"/>
              <a:t>Most Android devices offered built-in non-volatile memory (internal storage), plus a removable storage medium such as a micro SD card (external storage). </a:t>
            </a:r>
          </a:p>
          <a:p>
            <a:endParaRPr lang="en-US" dirty="0"/>
          </a:p>
          <a:p>
            <a:endParaRPr lang="en-US" i="1" dirty="0" smtClean="0">
              <a:solidFill>
                <a:srgbClr val="00B0F0"/>
              </a:solidFill>
            </a:endParaRPr>
          </a:p>
          <a:p>
            <a:endParaRPr lang="en-US" dirty="0" smtClean="0"/>
          </a:p>
        </p:txBody>
      </p:sp>
    </p:spTree>
    <p:extLst>
      <p:ext uri="{BB962C8B-B14F-4D97-AF65-F5344CB8AC3E}">
        <p14:creationId xmlns:p14="http://schemas.microsoft.com/office/powerpoint/2010/main" xmlns="" val="1903595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Handling</a:t>
            </a:r>
          </a:p>
        </p:txBody>
      </p:sp>
      <p:sp>
        <p:nvSpPr>
          <p:cNvPr id="5" name="Text Placeholder 4"/>
          <p:cNvSpPr>
            <a:spLocks noGrp="1"/>
          </p:cNvSpPr>
          <p:nvPr>
            <p:ph type="body" idx="1"/>
          </p:nvPr>
        </p:nvSpPr>
        <p:spPr/>
        <p:txBody>
          <a:bodyPr/>
          <a:lstStyle/>
          <a:p>
            <a:r>
              <a:rPr lang="en-US" dirty="0"/>
              <a:t>Internal </a:t>
            </a:r>
            <a:r>
              <a:rPr lang="en-US" dirty="0" smtClean="0"/>
              <a:t>storage</a:t>
            </a:r>
            <a:endParaRPr lang="en-US" dirty="0"/>
          </a:p>
        </p:txBody>
      </p:sp>
      <p:sp>
        <p:nvSpPr>
          <p:cNvPr id="6" name="Content Placeholder 5"/>
          <p:cNvSpPr>
            <a:spLocks noGrp="1"/>
          </p:cNvSpPr>
          <p:nvPr>
            <p:ph sz="half" idx="2"/>
          </p:nvPr>
        </p:nvSpPr>
        <p:spPr/>
        <p:txBody>
          <a:bodyPr/>
          <a:lstStyle/>
          <a:p>
            <a:r>
              <a:rPr lang="en-US" dirty="0"/>
              <a:t>It's always available.</a:t>
            </a:r>
          </a:p>
          <a:p>
            <a:r>
              <a:rPr lang="en-US" dirty="0"/>
              <a:t>Files saved here are accessible by only your app.</a:t>
            </a:r>
          </a:p>
          <a:p>
            <a:r>
              <a:rPr lang="en-US" dirty="0"/>
              <a:t>When the user uninstalls your app, the system removes all your app's files from internal storage.</a:t>
            </a:r>
          </a:p>
          <a:p>
            <a:endParaRPr lang="en-US" dirty="0"/>
          </a:p>
        </p:txBody>
      </p:sp>
      <p:sp>
        <p:nvSpPr>
          <p:cNvPr id="7" name="Text Placeholder 6"/>
          <p:cNvSpPr>
            <a:spLocks noGrp="1"/>
          </p:cNvSpPr>
          <p:nvPr>
            <p:ph type="body" sz="quarter" idx="3"/>
          </p:nvPr>
        </p:nvSpPr>
        <p:spPr/>
        <p:txBody>
          <a:bodyPr/>
          <a:lstStyle/>
          <a:p>
            <a:r>
              <a:rPr lang="en-US" dirty="0"/>
              <a:t>External </a:t>
            </a:r>
            <a:r>
              <a:rPr lang="en-US" dirty="0" smtClean="0"/>
              <a:t>storage</a:t>
            </a:r>
            <a:endParaRPr lang="en-US" dirty="0"/>
          </a:p>
        </p:txBody>
      </p:sp>
      <p:sp>
        <p:nvSpPr>
          <p:cNvPr id="8" name="Content Placeholder 7"/>
          <p:cNvSpPr>
            <a:spLocks noGrp="1"/>
          </p:cNvSpPr>
          <p:nvPr>
            <p:ph sz="quarter" idx="4"/>
          </p:nvPr>
        </p:nvSpPr>
        <p:spPr/>
        <p:txBody>
          <a:bodyPr>
            <a:normAutofit fontScale="85000" lnSpcReduction="20000"/>
          </a:bodyPr>
          <a:lstStyle/>
          <a:p>
            <a:r>
              <a:rPr lang="en-US" dirty="0"/>
              <a:t>It's not always available, because the user can mount the external storage as USB storage and in some cases remove it from the device.</a:t>
            </a:r>
          </a:p>
          <a:p>
            <a:r>
              <a:rPr lang="en-US" dirty="0"/>
              <a:t>It's world-readable, so files saved here may be read outside of your control.</a:t>
            </a:r>
          </a:p>
          <a:p>
            <a:r>
              <a:rPr lang="en-US" dirty="0"/>
              <a:t>When the user uninstalls your app, the system removes your app's files from here only if you save them in the directory from </a:t>
            </a:r>
            <a:r>
              <a:rPr lang="en-US" i="1" dirty="0" err="1" smtClean="0">
                <a:solidFill>
                  <a:srgbClr val="00B0F0"/>
                </a:solidFill>
              </a:rPr>
              <a:t>getExternalFilesDir</a:t>
            </a:r>
            <a:r>
              <a:rPr lang="en-US" i="1" dirty="0">
                <a:solidFill>
                  <a:srgbClr val="00B0F0"/>
                </a:solidFill>
              </a:rPr>
              <a:t>().</a:t>
            </a:r>
          </a:p>
          <a:p>
            <a:endParaRPr lang="en-US" dirty="0"/>
          </a:p>
        </p:txBody>
      </p:sp>
    </p:spTree>
    <p:extLst>
      <p:ext uri="{BB962C8B-B14F-4D97-AF65-F5344CB8AC3E}">
        <p14:creationId xmlns:p14="http://schemas.microsoft.com/office/powerpoint/2010/main" xmlns="" val="3685148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III: DATA PERSISTENCE</a:t>
            </a:r>
            <a:endParaRPr lang="en-US" dirty="0"/>
          </a:p>
        </p:txBody>
      </p:sp>
      <p:sp>
        <p:nvSpPr>
          <p:cNvPr id="3" name="Subtitle 2"/>
          <p:cNvSpPr>
            <a:spLocks noGrp="1"/>
          </p:cNvSpPr>
          <p:nvPr>
            <p:ph type="subTitle" idx="1"/>
          </p:nvPr>
        </p:nvSpPr>
        <p:spPr/>
        <p:txBody>
          <a:bodyPr>
            <a:normAutofit/>
          </a:bodyPr>
          <a:lstStyle/>
          <a:p>
            <a:endParaRPr lang="en-US" dirty="0"/>
          </a:p>
        </p:txBody>
      </p:sp>
      <p:pic>
        <p:nvPicPr>
          <p:cNvPr id="1026" name="Picture 2"/>
          <p:cNvPicPr>
            <a:picLocks noChangeAspect="1" noChangeArrowheads="1"/>
          </p:cNvPicPr>
          <p:nvPr/>
        </p:nvPicPr>
        <p:blipFill>
          <a:blip r:embed="rId2"/>
          <a:srcRect l="12891" t="7292" r="18554" b="20833"/>
          <a:stretch>
            <a:fillRect/>
          </a:stretch>
        </p:blipFill>
        <p:spPr bwMode="auto">
          <a:xfrm>
            <a:off x="0" y="1285860"/>
            <a:ext cx="8358246" cy="4929198"/>
          </a:xfrm>
          <a:prstGeom prst="rect">
            <a:avLst/>
          </a:prstGeom>
          <a:noFill/>
          <a:ln w="9525">
            <a:noFill/>
            <a:miter lim="800000"/>
            <a:headEnd/>
            <a:tailEnd/>
          </a:ln>
          <a:effectLst/>
        </p:spPr>
      </p:pic>
    </p:spTree>
    <p:extLst>
      <p:ext uri="{BB962C8B-B14F-4D97-AF65-F5344CB8AC3E}">
        <p14:creationId xmlns:p14="http://schemas.microsoft.com/office/powerpoint/2010/main" xmlns="" val="2048166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File Handling</a:t>
            </a:r>
          </a:p>
        </p:txBody>
      </p:sp>
      <p:sp>
        <p:nvSpPr>
          <p:cNvPr id="8" name="Content Placeholder 7"/>
          <p:cNvSpPr>
            <a:spLocks noGrp="1"/>
          </p:cNvSpPr>
          <p:nvPr>
            <p:ph idx="1"/>
          </p:nvPr>
        </p:nvSpPr>
        <p:spPr/>
        <p:txBody>
          <a:bodyPr/>
          <a:lstStyle/>
          <a:p>
            <a:r>
              <a:rPr lang="en-US" i="1" dirty="0">
                <a:solidFill>
                  <a:srgbClr val="FF0000"/>
                </a:solidFill>
              </a:rPr>
              <a:t>Write a file</a:t>
            </a:r>
          </a:p>
          <a:p>
            <a:pPr lvl="1"/>
            <a:r>
              <a:rPr lang="en-US" dirty="0"/>
              <a:t>When saving a file to internal storage, you can acquire the appropriate directory as a </a:t>
            </a:r>
            <a:r>
              <a:rPr lang="en-US" dirty="0" smtClean="0">
                <a:solidFill>
                  <a:srgbClr val="00B0F0"/>
                </a:solidFill>
              </a:rPr>
              <a:t>File</a:t>
            </a:r>
            <a:r>
              <a:rPr lang="en-US" dirty="0"/>
              <a:t> by calling one of two methods:</a:t>
            </a:r>
          </a:p>
          <a:p>
            <a:r>
              <a:rPr lang="en-US" dirty="0" err="1">
                <a:solidFill>
                  <a:srgbClr val="00B0F0"/>
                </a:solidFill>
              </a:rPr>
              <a:t>g</a:t>
            </a:r>
            <a:r>
              <a:rPr lang="en-US" dirty="0" err="1" smtClean="0">
                <a:solidFill>
                  <a:srgbClr val="00B0F0"/>
                </a:solidFill>
              </a:rPr>
              <a:t>etFilesDir</a:t>
            </a:r>
            <a:r>
              <a:rPr lang="en-US" dirty="0" smtClean="0">
                <a:solidFill>
                  <a:srgbClr val="00B0F0"/>
                </a:solidFill>
              </a:rPr>
              <a:t>()</a:t>
            </a:r>
          </a:p>
          <a:p>
            <a:pPr lvl="1"/>
            <a:r>
              <a:rPr lang="en-US" dirty="0" smtClean="0"/>
              <a:t>Returns </a:t>
            </a:r>
            <a:r>
              <a:rPr lang="en-US" dirty="0"/>
              <a:t>a </a:t>
            </a:r>
            <a:r>
              <a:rPr lang="en-US" dirty="0">
                <a:solidFill>
                  <a:srgbClr val="00B0F0"/>
                </a:solidFill>
              </a:rPr>
              <a:t>File</a:t>
            </a:r>
            <a:r>
              <a:rPr lang="en-US" dirty="0"/>
              <a:t> representing an internal directory for your app</a:t>
            </a:r>
            <a:r>
              <a:rPr lang="en-US" dirty="0" smtClean="0"/>
              <a:t>.</a:t>
            </a:r>
          </a:p>
          <a:p>
            <a:r>
              <a:rPr lang="en-US" dirty="0" err="1" smtClean="0">
                <a:solidFill>
                  <a:srgbClr val="00B0F0"/>
                </a:solidFill>
              </a:rPr>
              <a:t>getCacheDir</a:t>
            </a:r>
            <a:r>
              <a:rPr lang="en-US" dirty="0" smtClean="0">
                <a:solidFill>
                  <a:srgbClr val="00B0F0"/>
                </a:solidFill>
              </a:rPr>
              <a:t>()</a:t>
            </a:r>
          </a:p>
          <a:p>
            <a:pPr lvl="1"/>
            <a:r>
              <a:rPr lang="en-US" dirty="0" smtClean="0"/>
              <a:t>Returns </a:t>
            </a:r>
            <a:r>
              <a:rPr lang="en-US" dirty="0"/>
              <a:t>a </a:t>
            </a:r>
            <a:r>
              <a:rPr lang="en-US" dirty="0">
                <a:solidFill>
                  <a:srgbClr val="00B0F0"/>
                </a:solidFill>
              </a:rPr>
              <a:t>File</a:t>
            </a:r>
            <a:r>
              <a:rPr lang="en-US" dirty="0"/>
              <a:t> representing an internal directory for your app's temporary cache </a:t>
            </a:r>
            <a:r>
              <a:rPr lang="en-US" dirty="0" smtClean="0"/>
              <a:t>files.</a:t>
            </a:r>
          </a:p>
          <a:p>
            <a:pPr lvl="1"/>
            <a:r>
              <a:rPr lang="en-US" dirty="0"/>
              <a:t>File </a:t>
            </a:r>
            <a:r>
              <a:rPr lang="en-US" dirty="0" err="1"/>
              <a:t>file</a:t>
            </a:r>
            <a:r>
              <a:rPr lang="en-US" dirty="0"/>
              <a:t> = new File(</a:t>
            </a:r>
            <a:r>
              <a:rPr lang="en-US" dirty="0" err="1"/>
              <a:t>context.getFilesDir</a:t>
            </a:r>
            <a:r>
              <a:rPr lang="en-US" dirty="0"/>
              <a:t>(), filename);</a:t>
            </a:r>
          </a:p>
        </p:txBody>
      </p:sp>
    </p:spTree>
    <p:extLst>
      <p:ext uri="{BB962C8B-B14F-4D97-AF65-F5344CB8AC3E}">
        <p14:creationId xmlns:p14="http://schemas.microsoft.com/office/powerpoint/2010/main" xmlns="" val="370817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1821426"/>
            <a:ext cx="7162800" cy="29530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12004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a:t>
            </a:r>
          </a:p>
        </p:txBody>
      </p:sp>
      <p:sp>
        <p:nvSpPr>
          <p:cNvPr id="3" name="Content Placeholder 2"/>
          <p:cNvSpPr>
            <a:spLocks noGrp="1"/>
          </p:cNvSpPr>
          <p:nvPr>
            <p:ph idx="1"/>
          </p:nvPr>
        </p:nvSpPr>
        <p:spPr/>
        <p:txBody>
          <a:bodyPr/>
          <a:lstStyle/>
          <a:p>
            <a:r>
              <a:rPr lang="en-US" dirty="0">
                <a:solidFill>
                  <a:srgbClr val="FF0000"/>
                </a:solidFill>
              </a:rPr>
              <a:t>Write a cache file</a:t>
            </a:r>
          </a:p>
          <a:p>
            <a:pPr lvl="1"/>
            <a:r>
              <a:rPr lang="en-US" dirty="0"/>
              <a:t>If you instead need to cache some files, you should use </a:t>
            </a:r>
            <a:r>
              <a:rPr lang="en-US" i="1" dirty="0" err="1" smtClean="0">
                <a:solidFill>
                  <a:srgbClr val="00B0F0"/>
                </a:solidFill>
              </a:rPr>
              <a:t>createTempFile</a:t>
            </a:r>
            <a:r>
              <a:rPr lang="en-US" i="1" dirty="0">
                <a:solidFill>
                  <a:srgbClr val="00B0F0"/>
                </a:solidFill>
              </a:rPr>
              <a:t>(). </a:t>
            </a:r>
            <a:r>
              <a:rPr lang="en-US" dirty="0"/>
              <a:t>For example, the following method extracts the file name from a </a:t>
            </a:r>
            <a:r>
              <a:rPr lang="en-US" dirty="0" smtClean="0">
                <a:solidFill>
                  <a:srgbClr val="00B0F0"/>
                </a:solidFill>
              </a:rPr>
              <a:t>URL</a:t>
            </a:r>
            <a:r>
              <a:rPr lang="en-US" dirty="0"/>
              <a:t> and creates a file with that name in your app's internal cache directory:</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5720" y="4071942"/>
            <a:ext cx="7731931" cy="25289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82480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a:t>
            </a:r>
          </a:p>
        </p:txBody>
      </p:sp>
      <p:sp>
        <p:nvSpPr>
          <p:cNvPr id="3" name="Content Placeholder 2"/>
          <p:cNvSpPr>
            <a:spLocks noGrp="1"/>
          </p:cNvSpPr>
          <p:nvPr>
            <p:ph idx="1"/>
          </p:nvPr>
        </p:nvSpPr>
        <p:spPr/>
        <p:txBody>
          <a:bodyPr>
            <a:normAutofit/>
          </a:bodyPr>
          <a:lstStyle/>
          <a:p>
            <a:r>
              <a:rPr lang="en-US" dirty="0">
                <a:solidFill>
                  <a:srgbClr val="FF0000"/>
                </a:solidFill>
              </a:rPr>
              <a:t>Open an existing file</a:t>
            </a:r>
          </a:p>
          <a:p>
            <a:pPr lvl="1"/>
            <a:r>
              <a:rPr lang="en-US" dirty="0"/>
              <a:t>To read an existing file, call </a:t>
            </a:r>
            <a:r>
              <a:rPr lang="en-US" i="1" dirty="0" err="1" smtClean="0">
                <a:solidFill>
                  <a:srgbClr val="00B0F0"/>
                </a:solidFill>
              </a:rPr>
              <a:t>openFileInput</a:t>
            </a:r>
            <a:r>
              <a:rPr lang="en-US" i="1" dirty="0" smtClean="0">
                <a:solidFill>
                  <a:srgbClr val="00B0F0"/>
                </a:solidFill>
              </a:rPr>
              <a:t>(name</a:t>
            </a:r>
            <a:r>
              <a:rPr lang="en-US" i="1" dirty="0">
                <a:solidFill>
                  <a:srgbClr val="00B0F0"/>
                </a:solidFill>
              </a:rPr>
              <a:t>), </a:t>
            </a:r>
            <a:r>
              <a:rPr lang="en-US" dirty="0"/>
              <a:t>passing the name of the file.</a:t>
            </a:r>
          </a:p>
          <a:p>
            <a:pPr lvl="1"/>
            <a:r>
              <a:rPr lang="en-US" dirty="0"/>
              <a:t>You can get an array of all your app's file names by calling </a:t>
            </a:r>
            <a:r>
              <a:rPr lang="en-US" i="1" dirty="0" err="1" smtClean="0">
                <a:solidFill>
                  <a:srgbClr val="00B0F0"/>
                </a:solidFill>
              </a:rPr>
              <a:t>fileList</a:t>
            </a:r>
            <a:r>
              <a:rPr lang="en-US" i="1" dirty="0">
                <a:solidFill>
                  <a:srgbClr val="00B0F0"/>
                </a:solidFill>
              </a:rPr>
              <a:t>().</a:t>
            </a:r>
          </a:p>
          <a:p>
            <a:r>
              <a:rPr lang="en-US" dirty="0">
                <a:solidFill>
                  <a:srgbClr val="FF0000"/>
                </a:solidFill>
              </a:rPr>
              <a:t>Open a directory</a:t>
            </a:r>
          </a:p>
          <a:p>
            <a:pPr lvl="1"/>
            <a:r>
              <a:rPr lang="en-US" dirty="0"/>
              <a:t>You can open a directory on the internal file system with the following methods:</a:t>
            </a:r>
          </a:p>
          <a:p>
            <a:r>
              <a:rPr lang="en-US" i="1" dirty="0" err="1">
                <a:solidFill>
                  <a:srgbClr val="00B0F0"/>
                </a:solidFill>
              </a:rPr>
              <a:t>g</a:t>
            </a:r>
            <a:r>
              <a:rPr lang="en-US" i="1" dirty="0" err="1" smtClean="0">
                <a:solidFill>
                  <a:srgbClr val="00B0F0"/>
                </a:solidFill>
              </a:rPr>
              <a:t>etFilesDir</a:t>
            </a:r>
            <a:r>
              <a:rPr lang="en-US" i="1" dirty="0" smtClean="0">
                <a:solidFill>
                  <a:srgbClr val="00B0F0"/>
                </a:solidFill>
              </a:rPr>
              <a:t>()</a:t>
            </a:r>
          </a:p>
          <a:p>
            <a:pPr lvl="1"/>
            <a:r>
              <a:rPr lang="en-US" dirty="0" smtClean="0"/>
              <a:t>Returns </a:t>
            </a:r>
            <a:r>
              <a:rPr lang="en-US" dirty="0"/>
              <a:t>a </a:t>
            </a:r>
            <a:r>
              <a:rPr lang="en-US" dirty="0" smtClean="0">
                <a:solidFill>
                  <a:srgbClr val="00B0F0"/>
                </a:solidFill>
              </a:rPr>
              <a:t>File</a:t>
            </a:r>
            <a:r>
              <a:rPr lang="en-US" dirty="0"/>
              <a:t> representing the directory on the file system that's uniquely associated with your app</a:t>
            </a:r>
            <a:r>
              <a:rPr lang="en-US" dirty="0" smtClean="0"/>
              <a:t>.</a:t>
            </a:r>
          </a:p>
        </p:txBody>
      </p:sp>
    </p:spTree>
    <p:extLst>
      <p:ext uri="{BB962C8B-B14F-4D97-AF65-F5344CB8AC3E}">
        <p14:creationId xmlns:p14="http://schemas.microsoft.com/office/powerpoint/2010/main" xmlns="" val="2185808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a:t>
            </a:r>
          </a:p>
        </p:txBody>
      </p:sp>
      <p:sp>
        <p:nvSpPr>
          <p:cNvPr id="3" name="Content Placeholder 2"/>
          <p:cNvSpPr>
            <a:spLocks noGrp="1"/>
          </p:cNvSpPr>
          <p:nvPr>
            <p:ph idx="1"/>
          </p:nvPr>
        </p:nvSpPr>
        <p:spPr/>
        <p:txBody>
          <a:bodyPr>
            <a:normAutofit lnSpcReduction="10000"/>
          </a:bodyPr>
          <a:lstStyle/>
          <a:p>
            <a:r>
              <a:rPr lang="en-US" i="1" dirty="0" err="1">
                <a:solidFill>
                  <a:srgbClr val="00B0F0"/>
                </a:solidFill>
              </a:rPr>
              <a:t>getDir</a:t>
            </a:r>
            <a:r>
              <a:rPr lang="en-US" i="1" dirty="0">
                <a:solidFill>
                  <a:srgbClr val="00B0F0"/>
                </a:solidFill>
              </a:rPr>
              <a:t>(name, mode)</a:t>
            </a:r>
          </a:p>
          <a:p>
            <a:pPr lvl="1"/>
            <a:r>
              <a:rPr lang="en-US" dirty="0"/>
              <a:t>Creates a new directory (or opens an existing directory) within your app's unique file system directory. This new directory appears inside the directory provided by</a:t>
            </a:r>
            <a:r>
              <a:rPr lang="en-US" i="1" dirty="0">
                <a:solidFill>
                  <a:srgbClr val="00B0F0"/>
                </a:solidFill>
              </a:rPr>
              <a:t> </a:t>
            </a:r>
            <a:r>
              <a:rPr lang="en-US" i="1" dirty="0" err="1" smtClean="0">
                <a:solidFill>
                  <a:srgbClr val="00B0F0"/>
                </a:solidFill>
              </a:rPr>
              <a:t>getFilesDir</a:t>
            </a:r>
            <a:r>
              <a:rPr lang="en-US" i="1" dirty="0">
                <a:solidFill>
                  <a:srgbClr val="00B0F0"/>
                </a:solidFill>
              </a:rPr>
              <a:t>().</a:t>
            </a:r>
          </a:p>
          <a:p>
            <a:r>
              <a:rPr lang="en-US" i="1" dirty="0" err="1" smtClean="0">
                <a:solidFill>
                  <a:srgbClr val="00B0F0"/>
                </a:solidFill>
              </a:rPr>
              <a:t>getCacheDir</a:t>
            </a:r>
            <a:r>
              <a:rPr lang="en-US" i="1" dirty="0">
                <a:solidFill>
                  <a:srgbClr val="00B0F0"/>
                </a:solidFill>
              </a:rPr>
              <a:t>()</a:t>
            </a:r>
          </a:p>
          <a:p>
            <a:pPr lvl="1"/>
            <a:r>
              <a:rPr lang="en-US" dirty="0"/>
              <a:t>Returns a </a:t>
            </a:r>
            <a:r>
              <a:rPr lang="en-US" dirty="0" smtClean="0">
                <a:solidFill>
                  <a:srgbClr val="00B0F0"/>
                </a:solidFill>
              </a:rPr>
              <a:t>File</a:t>
            </a:r>
            <a:r>
              <a:rPr lang="en-US" dirty="0"/>
              <a:t> representing the cache directory on the file system that's uniquely associated with your app. This directory is meant for temporary files, and it should be cleaned up regularly. The system may delete files there if it runs low on disk space, so make sure you check for the existence of your cache files before reading them.</a:t>
            </a:r>
          </a:p>
          <a:p>
            <a:endParaRPr lang="en-US" dirty="0"/>
          </a:p>
        </p:txBody>
      </p:sp>
    </p:spTree>
    <p:extLst>
      <p:ext uri="{BB962C8B-B14F-4D97-AF65-F5344CB8AC3E}">
        <p14:creationId xmlns:p14="http://schemas.microsoft.com/office/powerpoint/2010/main" xmlns="" val="3757875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a:t>
            </a:r>
          </a:p>
        </p:txBody>
      </p:sp>
      <p:sp>
        <p:nvSpPr>
          <p:cNvPr id="3" name="Content Placeholder 2"/>
          <p:cNvSpPr>
            <a:spLocks noGrp="1"/>
          </p:cNvSpPr>
          <p:nvPr>
            <p:ph idx="1"/>
          </p:nvPr>
        </p:nvSpPr>
        <p:spPr/>
        <p:txBody>
          <a:bodyPr/>
          <a:lstStyle/>
          <a:p>
            <a:r>
              <a:rPr lang="en-US" dirty="0"/>
              <a:t>File directory = </a:t>
            </a:r>
            <a:r>
              <a:rPr lang="en-US" dirty="0" err="1"/>
              <a:t>context.getFilesDir</a:t>
            </a:r>
            <a:r>
              <a:rPr lang="en-US" dirty="0" smtClean="0"/>
              <a:t>();</a:t>
            </a:r>
          </a:p>
          <a:p>
            <a:r>
              <a:rPr lang="en-US" dirty="0" smtClean="0"/>
              <a:t>File </a:t>
            </a:r>
            <a:r>
              <a:rPr lang="en-US" dirty="0" err="1"/>
              <a:t>file</a:t>
            </a:r>
            <a:r>
              <a:rPr lang="en-US" dirty="0"/>
              <a:t> = new File(directory, filename</a:t>
            </a:r>
            <a:r>
              <a:rPr lang="en-US" dirty="0" smtClean="0"/>
              <a:t>);</a:t>
            </a:r>
          </a:p>
          <a:p>
            <a:r>
              <a:rPr lang="en-US" dirty="0">
                <a:solidFill>
                  <a:srgbClr val="FF0000"/>
                </a:solidFill>
              </a:rPr>
              <a:t>Delete a file</a:t>
            </a:r>
          </a:p>
          <a:p>
            <a:pPr lvl="1"/>
            <a:r>
              <a:rPr lang="en-US" dirty="0"/>
              <a:t>You should always delete files that your app no longer need. The most straightforward way to delete a file is to call </a:t>
            </a:r>
            <a:r>
              <a:rPr lang="en-US" dirty="0">
                <a:solidFill>
                  <a:srgbClr val="00B0F0"/>
                </a:solidFill>
              </a:rPr>
              <a:t>delete() </a:t>
            </a:r>
            <a:r>
              <a:rPr lang="en-US" dirty="0"/>
              <a:t>on the </a:t>
            </a:r>
            <a:r>
              <a:rPr lang="en-US" dirty="0">
                <a:solidFill>
                  <a:srgbClr val="00B0F0"/>
                </a:solidFill>
              </a:rPr>
              <a:t>File</a:t>
            </a:r>
            <a:r>
              <a:rPr lang="en-US" dirty="0"/>
              <a:t> object</a:t>
            </a:r>
            <a:r>
              <a:rPr lang="en-US" dirty="0" smtClean="0"/>
              <a:t>.</a:t>
            </a:r>
            <a:endParaRPr lang="en-US" cap="all" dirty="0"/>
          </a:p>
          <a:p>
            <a:pPr lvl="1"/>
            <a:r>
              <a:rPr lang="en-US" dirty="0" err="1"/>
              <a:t>myFile.delete</a:t>
            </a:r>
            <a:r>
              <a:rPr lang="en-US" dirty="0" smtClean="0"/>
              <a:t>();</a:t>
            </a:r>
            <a:endParaRPr lang="en-US" dirty="0"/>
          </a:p>
          <a:p>
            <a:endParaRPr lang="en-US" dirty="0"/>
          </a:p>
        </p:txBody>
      </p:sp>
      <p:sp>
        <p:nvSpPr>
          <p:cNvPr id="4" name="Rectangle 3"/>
          <p:cNvSpPr/>
          <p:nvPr/>
        </p:nvSpPr>
        <p:spPr>
          <a:xfrm>
            <a:off x="285720" y="5214950"/>
            <a:ext cx="7643866" cy="1292662"/>
          </a:xfrm>
          <a:prstGeom prst="rect">
            <a:avLst/>
          </a:prstGeom>
        </p:spPr>
        <p:txBody>
          <a:bodyPr wrap="square">
            <a:spAutoFit/>
          </a:bodyPr>
          <a:lstStyle/>
          <a:p>
            <a:r>
              <a:rPr lang="en-GB" sz="2400" b="1" dirty="0" smtClean="0">
                <a:hlinkClick r:id="rId2" action="ppaction://hlinkfile"/>
              </a:rPr>
              <a:t>File read &amp; write</a:t>
            </a:r>
            <a:endParaRPr lang="en-GB" sz="2400" b="1" dirty="0" smtClean="0">
              <a:hlinkClick r:id="rId3"/>
            </a:endParaRPr>
          </a:p>
          <a:p>
            <a:endParaRPr lang="en-US" dirty="0" smtClean="0">
              <a:hlinkClick r:id="rId3"/>
            </a:endParaRPr>
          </a:p>
          <a:p>
            <a:r>
              <a:rPr lang="en-US" dirty="0" smtClean="0">
                <a:hlinkClick r:id="rId3"/>
              </a:rPr>
              <a:t>https://www.tutorialspoint.com/android/android_internal_storage.htm</a:t>
            </a:r>
            <a:endParaRPr lang="en-US" dirty="0" smtClean="0"/>
          </a:p>
          <a:p>
            <a:endParaRPr lang="en-US" dirty="0"/>
          </a:p>
        </p:txBody>
      </p:sp>
      <p:sp>
        <p:nvSpPr>
          <p:cNvPr id="5" name="Rectangle 4"/>
          <p:cNvSpPr/>
          <p:nvPr/>
        </p:nvSpPr>
        <p:spPr>
          <a:xfrm>
            <a:off x="428596" y="6357958"/>
            <a:ext cx="6929486" cy="646331"/>
          </a:xfrm>
          <a:prstGeom prst="rect">
            <a:avLst/>
          </a:prstGeom>
        </p:spPr>
        <p:txBody>
          <a:bodyPr wrap="square">
            <a:spAutoFit/>
          </a:bodyPr>
          <a:lstStyle/>
          <a:p>
            <a:r>
              <a:rPr lang="en-US" dirty="0" smtClean="0">
                <a:hlinkClick r:id="rId4"/>
              </a:rPr>
              <a:t>https://www.javatpoint.com/android-internal-storage-example</a:t>
            </a:r>
            <a:endParaRPr lang="en-US" dirty="0" smtClean="0"/>
          </a:p>
          <a:p>
            <a:endParaRPr lang="en-US" dirty="0"/>
          </a:p>
        </p:txBody>
      </p:sp>
    </p:spTree>
    <p:extLst>
      <p:ext uri="{BB962C8B-B14F-4D97-AF65-F5344CB8AC3E}">
        <p14:creationId xmlns:p14="http://schemas.microsoft.com/office/powerpoint/2010/main" xmlns="" val="2291359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SQLite</a:t>
            </a:r>
            <a:r>
              <a:rPr lang="en-US" dirty="0" smtClean="0"/>
              <a:t> </a:t>
            </a:r>
            <a:r>
              <a:rPr lang="en-US" dirty="0"/>
              <a:t>database</a:t>
            </a:r>
          </a:p>
        </p:txBody>
      </p:sp>
      <p:sp>
        <p:nvSpPr>
          <p:cNvPr id="3" name="Content Placeholder 2"/>
          <p:cNvSpPr>
            <a:spLocks noGrp="1"/>
          </p:cNvSpPr>
          <p:nvPr>
            <p:ph idx="1"/>
          </p:nvPr>
        </p:nvSpPr>
        <p:spPr/>
        <p:txBody>
          <a:bodyPr>
            <a:normAutofit/>
          </a:bodyPr>
          <a:lstStyle/>
          <a:p>
            <a:r>
              <a:rPr lang="en-GB" dirty="0" err="1" smtClean="0"/>
              <a:t>SQLite</a:t>
            </a:r>
            <a:r>
              <a:rPr lang="en-GB" dirty="0" smtClean="0"/>
              <a:t> is a </a:t>
            </a:r>
            <a:r>
              <a:rPr lang="en-GB" b="1" dirty="0" err="1" smtClean="0">
                <a:solidFill>
                  <a:srgbClr val="000099"/>
                </a:solidFill>
              </a:rPr>
              <a:t>opensource</a:t>
            </a:r>
            <a:r>
              <a:rPr lang="en-GB" b="1" dirty="0" smtClean="0">
                <a:solidFill>
                  <a:srgbClr val="000099"/>
                </a:solidFill>
              </a:rPr>
              <a:t> SQL database </a:t>
            </a:r>
            <a:r>
              <a:rPr lang="en-GB" dirty="0" smtClean="0"/>
              <a:t>that stores data to a text file on a device. </a:t>
            </a:r>
          </a:p>
          <a:p>
            <a:r>
              <a:rPr lang="en-GB" dirty="0" smtClean="0"/>
              <a:t>Android comes in with </a:t>
            </a:r>
            <a:r>
              <a:rPr lang="en-GB" b="1" dirty="0" smtClean="0">
                <a:solidFill>
                  <a:srgbClr val="000099"/>
                </a:solidFill>
              </a:rPr>
              <a:t>built in</a:t>
            </a:r>
            <a:r>
              <a:rPr lang="en-GB" dirty="0" smtClean="0"/>
              <a:t> </a:t>
            </a:r>
            <a:r>
              <a:rPr lang="en-GB" dirty="0" err="1" smtClean="0"/>
              <a:t>SQLite</a:t>
            </a:r>
            <a:r>
              <a:rPr lang="en-GB" dirty="0" smtClean="0"/>
              <a:t> </a:t>
            </a:r>
            <a:r>
              <a:rPr lang="en-GB" b="1" dirty="0" smtClean="0">
                <a:solidFill>
                  <a:srgbClr val="000099"/>
                </a:solidFill>
              </a:rPr>
              <a:t>database implementation</a:t>
            </a:r>
            <a:r>
              <a:rPr lang="en-GB" dirty="0" smtClean="0"/>
              <a:t>.</a:t>
            </a:r>
          </a:p>
          <a:p>
            <a:r>
              <a:rPr lang="en-GB" dirty="0" err="1" smtClean="0"/>
              <a:t>SQLite</a:t>
            </a:r>
            <a:r>
              <a:rPr lang="en-GB" dirty="0" smtClean="0"/>
              <a:t> supports all the relational database features. </a:t>
            </a:r>
          </a:p>
          <a:p>
            <a:r>
              <a:rPr lang="en-GB" dirty="0" smtClean="0"/>
              <a:t>In order to access this database, you don't need to establish any kind of connections for it like JDBC,ODBC </a:t>
            </a:r>
            <a:r>
              <a:rPr lang="en-GB" dirty="0" err="1" smtClean="0"/>
              <a:t>e.t.c</a:t>
            </a:r>
            <a:endParaRPr lang="en-GB" dirty="0" smtClean="0"/>
          </a:p>
          <a:p>
            <a:r>
              <a:rPr lang="en-GB" b="1" dirty="0" err="1" smtClean="0">
                <a:solidFill>
                  <a:srgbClr val="000099"/>
                </a:solidFill>
              </a:rPr>
              <a:t>SQLiteOpenHelper</a:t>
            </a:r>
            <a:r>
              <a:rPr lang="en-GB" dirty="0" smtClean="0"/>
              <a:t> class provides the functionality to use the </a:t>
            </a:r>
            <a:r>
              <a:rPr lang="en-GB" dirty="0" err="1" smtClean="0"/>
              <a:t>SQLite</a:t>
            </a:r>
            <a:r>
              <a:rPr lang="en-GB" dirty="0" smtClean="0"/>
              <a:t> database.</a:t>
            </a:r>
            <a:endParaRPr lang="en-US" dirty="0"/>
          </a:p>
        </p:txBody>
      </p:sp>
    </p:spTree>
    <p:extLst>
      <p:ext uri="{BB962C8B-B14F-4D97-AF65-F5344CB8AC3E}">
        <p14:creationId xmlns:p14="http://schemas.microsoft.com/office/powerpoint/2010/main" xmlns="" val="4065813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normAutofit/>
          </a:bodyPr>
          <a:lstStyle/>
          <a:p>
            <a:r>
              <a:rPr lang="en-US" dirty="0">
                <a:solidFill>
                  <a:srgbClr val="FF0000"/>
                </a:solidFill>
              </a:rPr>
              <a:t>Managing data using SQLite </a:t>
            </a:r>
            <a:r>
              <a:rPr lang="en-US" dirty="0" smtClean="0">
                <a:solidFill>
                  <a:srgbClr val="FF0000"/>
                </a:solidFill>
              </a:rPr>
              <a:t>database</a:t>
            </a:r>
          </a:p>
          <a:p>
            <a:pPr lvl="1"/>
            <a:r>
              <a:rPr lang="en-US" i="1" dirty="0" err="1" smtClean="0">
                <a:solidFill>
                  <a:srgbClr val="000099"/>
                </a:solidFill>
              </a:rPr>
              <a:t>android.database.sqlite</a:t>
            </a:r>
            <a:r>
              <a:rPr lang="en-US" i="1" dirty="0" smtClean="0">
                <a:solidFill>
                  <a:srgbClr val="000099"/>
                </a:solidFill>
              </a:rPr>
              <a:t> </a:t>
            </a:r>
            <a:r>
              <a:rPr lang="en-US" dirty="0"/>
              <a:t>package </a:t>
            </a:r>
            <a:r>
              <a:rPr lang="en-US" dirty="0" smtClean="0"/>
              <a:t>contains </a:t>
            </a:r>
            <a:r>
              <a:rPr lang="en-US" dirty="0"/>
              <a:t>the classes to manage your own </a:t>
            </a:r>
            <a:r>
              <a:rPr lang="en-US" dirty="0" smtClean="0"/>
              <a:t>databases.</a:t>
            </a:r>
          </a:p>
          <a:p>
            <a:r>
              <a:rPr lang="en-US" i="1" dirty="0">
                <a:solidFill>
                  <a:srgbClr val="000099"/>
                </a:solidFill>
              </a:rPr>
              <a:t>Create a database using an SQL helper</a:t>
            </a:r>
          </a:p>
          <a:p>
            <a:pPr lvl="1"/>
            <a:r>
              <a:rPr lang="en-US" dirty="0"/>
              <a:t>In order to create a database you just need to call this method </a:t>
            </a:r>
            <a:r>
              <a:rPr lang="en-US" dirty="0" err="1">
                <a:solidFill>
                  <a:srgbClr val="000099"/>
                </a:solidFill>
              </a:rPr>
              <a:t>openOrCreateDatabase</a:t>
            </a:r>
            <a:r>
              <a:rPr lang="en-US" dirty="0"/>
              <a:t> with your database name and mode as a parameter.</a:t>
            </a:r>
          </a:p>
        </p:txBody>
      </p:sp>
      <p:sp>
        <p:nvSpPr>
          <p:cNvPr id="5" name="Rectangle 4"/>
          <p:cNvSpPr/>
          <p:nvPr/>
        </p:nvSpPr>
        <p:spPr>
          <a:xfrm>
            <a:off x="32" y="5143512"/>
            <a:ext cx="9144000" cy="369332"/>
          </a:xfrm>
          <a:prstGeom prst="rect">
            <a:avLst/>
          </a:prstGeom>
        </p:spPr>
        <p:txBody>
          <a:bodyPr wrap="square">
            <a:spAutoFit/>
          </a:bodyPr>
          <a:lstStyle/>
          <a:p>
            <a:r>
              <a:rPr lang="en-US" dirty="0" err="1" smtClean="0">
                <a:solidFill>
                  <a:srgbClr val="000099"/>
                </a:solidFill>
                <a:effectLst>
                  <a:outerShdw blurRad="38100" dist="38100" dir="2700000" algn="tl">
                    <a:srgbClr val="000000">
                      <a:alpha val="43137"/>
                    </a:srgbClr>
                  </a:outerShdw>
                </a:effectLst>
              </a:rPr>
              <a:t>SQLiteDatabase</a:t>
            </a:r>
            <a:r>
              <a:rPr lang="en-US" dirty="0" smtClean="0">
                <a:solidFill>
                  <a:srgbClr val="000099"/>
                </a:solidFill>
                <a:effectLst>
                  <a:outerShdw blurRad="38100" dist="38100" dir="2700000" algn="tl">
                    <a:srgbClr val="000000">
                      <a:alpha val="43137"/>
                    </a:srgbClr>
                  </a:outerShdw>
                </a:effectLst>
              </a:rPr>
              <a:t>  </a:t>
            </a:r>
            <a:r>
              <a:rPr lang="en-US" dirty="0" err="1" smtClean="0">
                <a:solidFill>
                  <a:srgbClr val="2F2B20"/>
                </a:solidFill>
                <a:effectLst>
                  <a:outerShdw blurRad="38100" dist="38100" dir="2700000" algn="tl">
                    <a:srgbClr val="000000">
                      <a:alpha val="43137"/>
                    </a:srgbClr>
                  </a:outerShdw>
                </a:effectLst>
              </a:rPr>
              <a:t>mydatabase</a:t>
            </a:r>
            <a:r>
              <a:rPr lang="en-US" dirty="0" smtClean="0">
                <a:solidFill>
                  <a:srgbClr val="000099"/>
                </a:solidFill>
                <a:effectLst>
                  <a:outerShdw blurRad="38100" dist="38100" dir="2700000" algn="tl">
                    <a:srgbClr val="000000">
                      <a:alpha val="43137"/>
                    </a:srgbClr>
                  </a:outerShdw>
                </a:effectLst>
              </a:rPr>
              <a:t> = </a:t>
            </a:r>
            <a:r>
              <a:rPr lang="en-US" dirty="0" err="1" smtClean="0">
                <a:solidFill>
                  <a:srgbClr val="000099"/>
                </a:solidFill>
                <a:effectLst>
                  <a:outerShdw blurRad="38100" dist="38100" dir="2700000" algn="tl">
                    <a:srgbClr val="000000">
                      <a:alpha val="43137"/>
                    </a:srgbClr>
                  </a:outerShdw>
                </a:effectLst>
              </a:rPr>
              <a:t>openOrCreateDatabase</a:t>
            </a:r>
            <a:r>
              <a:rPr lang="en-US" dirty="0" smtClean="0">
                <a:solidFill>
                  <a:srgbClr val="000099"/>
                </a:solidFill>
                <a:effectLst>
                  <a:outerShdw blurRad="38100" dist="38100" dir="2700000" algn="tl">
                    <a:srgbClr val="000000">
                      <a:alpha val="43137"/>
                    </a:srgbClr>
                  </a:outerShdw>
                </a:effectLst>
              </a:rPr>
              <a:t>(“ </a:t>
            </a:r>
            <a:r>
              <a:rPr lang="en-US" dirty="0" smtClean="0">
                <a:solidFill>
                  <a:srgbClr val="2F2B20"/>
                </a:solidFill>
                <a:effectLst>
                  <a:outerShdw blurRad="38100" dist="38100" dir="2700000" algn="tl">
                    <a:srgbClr val="000000">
                      <a:alpha val="43137"/>
                    </a:srgbClr>
                  </a:outerShdw>
                </a:effectLst>
              </a:rPr>
              <a:t>SRM_DB</a:t>
            </a:r>
            <a:r>
              <a:rPr lang="en-US" dirty="0" smtClean="0">
                <a:solidFill>
                  <a:srgbClr val="000099"/>
                </a:solidFill>
                <a:effectLst>
                  <a:outerShdw blurRad="38100" dist="38100" dir="2700000" algn="tl">
                    <a:srgbClr val="000000">
                      <a:alpha val="43137"/>
                    </a:srgbClr>
                  </a:outerShdw>
                </a:effectLst>
              </a:rPr>
              <a:t>", </a:t>
            </a:r>
            <a:r>
              <a:rPr lang="en-US" dirty="0" err="1" smtClean="0">
                <a:solidFill>
                  <a:srgbClr val="000099"/>
                </a:solidFill>
                <a:effectLst>
                  <a:outerShdw blurRad="38100" dist="38100" dir="2700000" algn="tl">
                    <a:srgbClr val="000000">
                      <a:alpha val="43137"/>
                    </a:srgbClr>
                  </a:outerShdw>
                </a:effectLst>
              </a:rPr>
              <a:t>MODE_PRIVATE,</a:t>
            </a:r>
            <a:r>
              <a:rPr lang="en-US" dirty="0" err="1" smtClean="0">
                <a:solidFill>
                  <a:srgbClr val="00B0F0"/>
                </a:solidFill>
                <a:effectLst>
                  <a:outerShdw blurRad="38100" dist="38100" dir="2700000" algn="tl">
                    <a:srgbClr val="000000">
                      <a:alpha val="43137"/>
                    </a:srgbClr>
                  </a:outerShdw>
                </a:effectLst>
              </a:rPr>
              <a:t>null</a:t>
            </a:r>
            <a:r>
              <a:rPr lang="en-US" dirty="0" smtClean="0">
                <a:solidFill>
                  <a:srgbClr val="00B0F0"/>
                </a:solidFill>
                <a:effectLst>
                  <a:outerShdw blurRad="38100" dist="38100" dir="2700000" algn="tl">
                    <a:srgbClr val="000000">
                      <a:alpha val="43137"/>
                    </a:srgbClr>
                  </a:outerShdw>
                </a:effectLst>
              </a:rPr>
              <a:t>);</a:t>
            </a:r>
            <a:endParaRPr lang="en-US"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0658132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normAutofit/>
          </a:bodyPr>
          <a:lstStyle/>
          <a:p>
            <a:endParaRPr lang="en-US" dirty="0" smtClean="0"/>
          </a:p>
          <a:p>
            <a:pPr marL="114300" indent="0" algn="l">
              <a:buNone/>
            </a:pPr>
            <a:r>
              <a:rPr lang="en-US" dirty="0" err="1" smtClean="0"/>
              <a:t>mydatabase.execSQL</a:t>
            </a:r>
            <a:r>
              <a:rPr lang="en-US" dirty="0" smtClean="0"/>
              <a:t>("CREATE TABLE IF NOT EXISTS </a:t>
            </a:r>
            <a:r>
              <a:rPr lang="en-US" b="1" dirty="0" smtClean="0"/>
              <a:t>SRM</a:t>
            </a:r>
            <a:r>
              <a:rPr lang="en-US" dirty="0" smtClean="0"/>
              <a:t>(Username </a:t>
            </a:r>
            <a:r>
              <a:rPr lang="en-US" dirty="0" err="1" smtClean="0"/>
              <a:t>VARCHAR,Password</a:t>
            </a:r>
            <a:r>
              <a:rPr lang="en-US" dirty="0" smtClean="0"/>
              <a:t> VARCHAR);");</a:t>
            </a:r>
          </a:p>
          <a:p>
            <a:pPr marL="114300" indent="0" algn="l">
              <a:buNone/>
            </a:pPr>
            <a:endParaRPr lang="en-US" dirty="0" smtClean="0"/>
          </a:p>
          <a:p>
            <a:pPr marL="114300" indent="0" algn="l">
              <a:buNone/>
            </a:pPr>
            <a:r>
              <a:rPr lang="en-US" dirty="0" err="1" smtClean="0"/>
              <a:t>mydatabase.execSQL</a:t>
            </a:r>
            <a:r>
              <a:rPr lang="en-US" dirty="0" smtClean="0"/>
              <a:t>("INSERT </a:t>
            </a:r>
            <a:r>
              <a:rPr lang="en-US" smtClean="0"/>
              <a:t>INTO </a:t>
            </a:r>
            <a:r>
              <a:rPr lang="en-US" b="1" smtClean="0"/>
              <a:t>SRM</a:t>
            </a:r>
            <a:r>
              <a:rPr lang="en-US" smtClean="0"/>
              <a:t> </a:t>
            </a:r>
            <a:r>
              <a:rPr lang="en-US" dirty="0" smtClean="0"/>
              <a:t>VALUES('</a:t>
            </a:r>
            <a:r>
              <a:rPr lang="en-US" dirty="0" err="1" smtClean="0"/>
              <a:t>admin','admin</a:t>
            </a:r>
            <a:r>
              <a:rPr lang="en-US" dirty="0" smtClean="0"/>
              <a:t>');");</a:t>
            </a:r>
          </a:p>
          <a:p>
            <a:pPr marL="114300" indent="0">
              <a:buNone/>
            </a:pPr>
            <a:endParaRPr lang="en-US" dirty="0" smtClean="0"/>
          </a:p>
          <a:p>
            <a:pPr marL="114300" indent="0">
              <a:buNone/>
            </a:pPr>
            <a:r>
              <a:rPr lang="en-US" dirty="0" smtClean="0"/>
              <a:t>To </a:t>
            </a:r>
            <a:r>
              <a:rPr lang="en-US" dirty="0"/>
              <a:t>access your database, instantiate your subclass of </a:t>
            </a:r>
            <a:r>
              <a:rPr lang="en-US" i="1" dirty="0" err="1" smtClean="0">
                <a:solidFill>
                  <a:srgbClr val="000099"/>
                </a:solidFill>
              </a:rPr>
              <a:t>SQLiteOpenHelper</a:t>
            </a:r>
            <a:endParaRPr lang="en-US" i="1" dirty="0" smtClean="0">
              <a:solidFill>
                <a:srgbClr val="000099"/>
              </a:solidFill>
            </a:endParaRPr>
          </a:p>
          <a:p>
            <a:pPr marL="114300" indent="0">
              <a:buNone/>
            </a:pPr>
            <a:endParaRPr lang="en-US" sz="1600" i="1" dirty="0">
              <a:solidFill>
                <a:srgbClr val="00B0F0"/>
              </a:solidFill>
            </a:endParaRPr>
          </a:p>
          <a:p>
            <a:pPr marL="114300" indent="0" algn="l">
              <a:buNone/>
            </a:pPr>
            <a:r>
              <a:rPr lang="en-US" sz="2000" dirty="0" err="1" smtClean="0"/>
              <a:t>FeedReaderDbHelper</a:t>
            </a:r>
            <a:r>
              <a:rPr lang="en-US" sz="2000" dirty="0" smtClean="0"/>
              <a:t>  </a:t>
            </a:r>
            <a:r>
              <a:rPr lang="en-US" sz="2000" dirty="0" err="1" smtClean="0"/>
              <a:t>mDbHelper</a:t>
            </a:r>
            <a:r>
              <a:rPr lang="en-US" sz="2000" dirty="0" smtClean="0"/>
              <a:t> </a:t>
            </a:r>
            <a:r>
              <a:rPr lang="en-US" sz="2000" dirty="0"/>
              <a:t>= </a:t>
            </a:r>
            <a:r>
              <a:rPr lang="en-US" sz="2000" dirty="0" err="1" smtClean="0"/>
              <a:t>newFeedReaderDbHelper</a:t>
            </a:r>
            <a:r>
              <a:rPr lang="en-US" sz="2000" dirty="0" smtClean="0"/>
              <a:t>(</a:t>
            </a:r>
            <a:r>
              <a:rPr lang="en-US" sz="2000" dirty="0" err="1" smtClean="0"/>
              <a:t>getContext</a:t>
            </a:r>
            <a:r>
              <a:rPr lang="en-US" sz="2000" dirty="0"/>
              <a:t>());</a:t>
            </a:r>
            <a:endParaRPr lang="en-US" sz="1600" dirty="0"/>
          </a:p>
        </p:txBody>
      </p:sp>
    </p:spTree>
    <p:extLst>
      <p:ext uri="{BB962C8B-B14F-4D97-AF65-F5344CB8AC3E}">
        <p14:creationId xmlns:p14="http://schemas.microsoft.com/office/powerpoint/2010/main" xmlns="" val="40759712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normAutofit/>
          </a:bodyPr>
          <a:lstStyle/>
          <a:p>
            <a:r>
              <a:rPr lang="en-US" dirty="0">
                <a:solidFill>
                  <a:srgbClr val="FF0000"/>
                </a:solidFill>
              </a:rPr>
              <a:t>Put information into a database</a:t>
            </a:r>
          </a:p>
          <a:p>
            <a:pPr lvl="1"/>
            <a:r>
              <a:rPr lang="en-US" dirty="0" smtClean="0"/>
              <a:t>Insert </a:t>
            </a:r>
            <a:r>
              <a:rPr lang="en-US" dirty="0"/>
              <a:t>data into the database by passing a </a:t>
            </a:r>
            <a:r>
              <a:rPr lang="en-US" i="1" dirty="0" err="1" smtClean="0">
                <a:solidFill>
                  <a:srgbClr val="00B0F0"/>
                </a:solidFill>
              </a:rPr>
              <a:t>ContentValues</a:t>
            </a:r>
            <a:r>
              <a:rPr lang="en-US" dirty="0"/>
              <a:t> object to the </a:t>
            </a:r>
            <a:r>
              <a:rPr lang="en-US" i="1" dirty="0" smtClean="0">
                <a:solidFill>
                  <a:srgbClr val="00B0F0"/>
                </a:solidFill>
              </a:rPr>
              <a:t>insert</a:t>
            </a:r>
            <a:r>
              <a:rPr lang="en-US" i="1" dirty="0">
                <a:solidFill>
                  <a:srgbClr val="00B0F0"/>
                </a:solidFill>
              </a:rPr>
              <a:t>()</a:t>
            </a:r>
            <a:r>
              <a:rPr lang="en-US" dirty="0"/>
              <a:t> method</a:t>
            </a:r>
            <a:r>
              <a:rPr lang="en-US" dirty="0" smtClean="0"/>
              <a:t>:</a:t>
            </a:r>
          </a:p>
          <a:p>
            <a:pPr lvl="1"/>
            <a:r>
              <a:rPr lang="en-US" sz="2000" dirty="0" err="1" smtClean="0"/>
              <a:t>SQLiteDatabase</a:t>
            </a:r>
            <a:r>
              <a:rPr lang="en-US" sz="2000" dirty="0" smtClean="0"/>
              <a:t> db=</a:t>
            </a:r>
            <a:r>
              <a:rPr lang="en-US" sz="2000" dirty="0" err="1" smtClean="0"/>
              <a:t>mDbHelper.getWritableDatabase</a:t>
            </a:r>
            <a:r>
              <a:rPr lang="en-US" sz="2000" dirty="0" smtClean="0"/>
              <a:t>();</a:t>
            </a:r>
          </a:p>
        </p:txBody>
      </p:sp>
      <p:sp>
        <p:nvSpPr>
          <p:cNvPr id="13315" name="Rectangle 3"/>
          <p:cNvSpPr>
            <a:spLocks noChangeArrowheads="1"/>
          </p:cNvSpPr>
          <p:nvPr/>
        </p:nvSpPr>
        <p:spPr bwMode="auto">
          <a:xfrm>
            <a:off x="1" y="3500438"/>
            <a:ext cx="9286907" cy="3431709"/>
          </a:xfrm>
          <a:prstGeom prst="rect">
            <a:avLst/>
          </a:prstGeom>
          <a:solidFill>
            <a:srgbClr val="EEEEEE"/>
          </a:solid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public</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88"/>
                </a:solidFill>
                <a:effectLst/>
                <a:latin typeface="+mj-lt"/>
                <a:cs typeface="Arial" pitchFamily="34" charset="0"/>
              </a:rPr>
              <a:t>boolean</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insertContact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000000"/>
                </a:solidFill>
                <a:effectLst/>
                <a:latin typeface="+mj-lt"/>
                <a:cs typeface="Arial" pitchFamily="34" charset="0"/>
              </a:rPr>
              <a:t> name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000000"/>
                </a:solidFill>
                <a:effectLst/>
                <a:latin typeface="+mj-lt"/>
                <a:cs typeface="Arial" pitchFamily="34" charset="0"/>
              </a:rPr>
              <a:t> phone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000000"/>
                </a:solidFill>
                <a:effectLst/>
                <a:latin typeface="+mj-lt"/>
                <a:cs typeface="Arial" pitchFamily="34" charset="0"/>
              </a:rPr>
              <a:t> email</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street</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000000"/>
                </a:solidFill>
                <a:effectLst/>
                <a:latin typeface="+mj-lt"/>
                <a:cs typeface="Arial" pitchFamily="34" charset="0"/>
              </a:rPr>
              <a:t> place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660066"/>
                </a:solidFill>
                <a:effectLst/>
                <a:latin typeface="+mj-lt"/>
                <a:cs typeface="Arial" pitchFamily="34" charset="0"/>
              </a:rPr>
              <a:t>SQLiteDatabase</a:t>
            </a:r>
            <a:r>
              <a:rPr kumimoji="0" lang="en-US" sz="2200" b="0" i="0" u="none" strike="noStrike" cap="none" normalizeH="0" baseline="0" dirty="0" smtClean="0">
                <a:ln>
                  <a:noFill/>
                </a:ln>
                <a:solidFill>
                  <a:srgbClr val="000000"/>
                </a:solidFill>
                <a:effectLst/>
                <a:latin typeface="+mj-lt"/>
                <a:cs typeface="Arial" pitchFamily="34" charset="0"/>
              </a:rPr>
              <a:t> db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88"/>
                </a:solidFill>
                <a:effectLst/>
                <a:latin typeface="+mj-lt"/>
                <a:cs typeface="Arial" pitchFamily="34" charset="0"/>
              </a:rPr>
              <a:t>this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getWritableDatabase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660066"/>
                </a:solidFill>
                <a:effectLst/>
                <a:latin typeface="+mj-lt"/>
                <a:cs typeface="Arial" pitchFamily="34" charset="0"/>
              </a:rPr>
              <a:t>ContentValues</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0088"/>
                </a:solidFill>
                <a:effectLst/>
                <a:latin typeface="+mj-lt"/>
                <a:cs typeface="Arial" pitchFamily="34" charset="0"/>
              </a:rPr>
              <a:t>new</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660066"/>
                </a:solidFill>
                <a:effectLst/>
                <a:latin typeface="+mj-lt"/>
                <a:cs typeface="Arial" pitchFamily="34" charset="0"/>
              </a:rPr>
              <a:t>ContentValues</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put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"name"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name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put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"phone"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phone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put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"email"</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email</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put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"street"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street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put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"place"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place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000000"/>
                </a:solidFill>
                <a:effectLst/>
                <a:latin typeface="+mj-lt"/>
                <a:cs typeface="Arial" pitchFamily="34" charset="0"/>
              </a:rPr>
              <a:t>db</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insert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"contacts"</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0088"/>
                </a:solidFill>
                <a:effectLst/>
                <a:latin typeface="+mj-lt"/>
                <a:cs typeface="Arial" pitchFamily="34" charset="0"/>
              </a:rPr>
              <a:t>null</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contentValues</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return</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0088"/>
                </a:solidFill>
                <a:effectLst/>
                <a:latin typeface="+mj-lt"/>
                <a:cs typeface="Arial" pitchFamily="34" charset="0"/>
              </a:rPr>
              <a:t>true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chemeClr val="tx1"/>
                </a:solidFill>
                <a:effectLst/>
                <a:latin typeface="+mj-lt"/>
                <a:cs typeface="Arial" pitchFamily="34" charset="0"/>
              </a:rPr>
              <a:t> </a:t>
            </a:r>
          </a:p>
        </p:txBody>
      </p:sp>
    </p:spTree>
    <p:extLst>
      <p:ext uri="{BB962C8B-B14F-4D97-AF65-F5344CB8AC3E}">
        <p14:creationId xmlns:p14="http://schemas.microsoft.com/office/powerpoint/2010/main" xmlns="" val="2696333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endParaRPr lang="en-US" dirty="0"/>
          </a:p>
        </p:txBody>
      </p:sp>
      <p:sp>
        <p:nvSpPr>
          <p:cNvPr id="5" name="Title 4"/>
          <p:cNvSpPr>
            <a:spLocks noGrp="1"/>
          </p:cNvSpPr>
          <p:nvPr>
            <p:ph type="ctrTitle"/>
          </p:nvPr>
        </p:nvSpPr>
        <p:spPr/>
        <p:txBody>
          <a:bodyPr/>
          <a:lstStyle/>
          <a:p>
            <a:endParaRPr lang="en-US"/>
          </a:p>
        </p:txBody>
      </p:sp>
      <p:pic>
        <p:nvPicPr>
          <p:cNvPr id="2050" name="Picture 2"/>
          <p:cNvPicPr>
            <a:picLocks noChangeAspect="1" noChangeArrowheads="1"/>
          </p:cNvPicPr>
          <p:nvPr/>
        </p:nvPicPr>
        <p:blipFill>
          <a:blip r:embed="rId2"/>
          <a:srcRect l="12891" t="6250" r="17968" b="23958"/>
          <a:stretch>
            <a:fillRect/>
          </a:stretch>
        </p:blipFill>
        <p:spPr bwMode="auto">
          <a:xfrm>
            <a:off x="0" y="1214422"/>
            <a:ext cx="8429684" cy="4786322"/>
          </a:xfrm>
          <a:prstGeom prst="rect">
            <a:avLst/>
          </a:prstGeom>
          <a:noFill/>
          <a:ln w="9525">
            <a:noFill/>
            <a:miter lim="800000"/>
            <a:headEnd/>
            <a:tailEnd/>
          </a:ln>
          <a:effectLst/>
        </p:spPr>
      </p:pic>
    </p:spTree>
    <p:extLst>
      <p:ext uri="{BB962C8B-B14F-4D97-AF65-F5344CB8AC3E}">
        <p14:creationId xmlns:p14="http://schemas.microsoft.com/office/powerpoint/2010/main" xmlns="" val="2048166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normAutofit/>
          </a:bodyPr>
          <a:lstStyle/>
          <a:p>
            <a:r>
              <a:rPr lang="en-US" dirty="0" smtClean="0">
                <a:solidFill>
                  <a:srgbClr val="FF0000"/>
                </a:solidFill>
              </a:rPr>
              <a:t>Read </a:t>
            </a:r>
            <a:r>
              <a:rPr lang="en-US" dirty="0">
                <a:solidFill>
                  <a:srgbClr val="FF0000"/>
                </a:solidFill>
              </a:rPr>
              <a:t>information from a database</a:t>
            </a:r>
          </a:p>
          <a:p>
            <a:pPr lvl="1"/>
            <a:r>
              <a:rPr lang="en-US" dirty="0"/>
              <a:t>To read from a database, use the </a:t>
            </a:r>
            <a:r>
              <a:rPr lang="en-US" dirty="0">
                <a:solidFill>
                  <a:srgbClr val="00B0F0"/>
                </a:solidFill>
              </a:rPr>
              <a:t>query()</a:t>
            </a:r>
            <a:r>
              <a:rPr lang="en-US" dirty="0"/>
              <a:t> method, passing it your selection criteria and desired columns. The method combines elements of </a:t>
            </a:r>
            <a:r>
              <a:rPr lang="en-US" i="1" dirty="0">
                <a:solidFill>
                  <a:srgbClr val="00B0F0"/>
                </a:solidFill>
              </a:rPr>
              <a:t>insert() </a:t>
            </a:r>
            <a:r>
              <a:rPr lang="en-US" i="1" dirty="0" smtClean="0">
                <a:solidFill>
                  <a:srgbClr val="00B0F0"/>
                </a:solidFill>
              </a:rPr>
              <a:t>and</a:t>
            </a:r>
            <a:r>
              <a:rPr lang="en-US" i="1" dirty="0">
                <a:solidFill>
                  <a:srgbClr val="00B0F0"/>
                </a:solidFill>
              </a:rPr>
              <a:t> update</a:t>
            </a:r>
            <a:r>
              <a:rPr lang="en-US" i="1" dirty="0" smtClean="0">
                <a:solidFill>
                  <a:srgbClr val="00B0F0"/>
                </a:solidFill>
              </a:rPr>
              <a:t>()</a:t>
            </a:r>
          </a:p>
          <a:p>
            <a:pPr lvl="1"/>
            <a:r>
              <a:rPr lang="en-US" sz="2000" dirty="0" err="1"/>
              <a:t>SQLiteDatabase</a:t>
            </a:r>
            <a:r>
              <a:rPr lang="en-US" sz="2000" dirty="0"/>
              <a:t> </a:t>
            </a:r>
            <a:r>
              <a:rPr lang="en-US" sz="2000" dirty="0" smtClean="0"/>
              <a:t>db=</a:t>
            </a:r>
            <a:r>
              <a:rPr lang="en-US" sz="2000" dirty="0" err="1" smtClean="0"/>
              <a:t>mDbHelper.getReadableDatabase</a:t>
            </a:r>
            <a:r>
              <a:rPr lang="en-US" sz="2000" dirty="0"/>
              <a:t>();</a:t>
            </a:r>
          </a:p>
        </p:txBody>
      </p:sp>
      <p:sp>
        <p:nvSpPr>
          <p:cNvPr id="56322" name="Rectangle 2"/>
          <p:cNvSpPr>
            <a:spLocks noChangeArrowheads="1"/>
          </p:cNvSpPr>
          <p:nvPr/>
        </p:nvSpPr>
        <p:spPr bwMode="auto">
          <a:xfrm>
            <a:off x="142844" y="4214818"/>
            <a:ext cx="9001156" cy="2416046"/>
          </a:xfrm>
          <a:prstGeom prst="rect">
            <a:avLst/>
          </a:prstGeom>
          <a:solidFill>
            <a:srgbClr val="EEEEEE"/>
          </a:solid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public</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Cursor</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getData</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88"/>
                </a:solidFill>
                <a:effectLst/>
                <a:latin typeface="+mj-lt"/>
                <a:cs typeface="Arial" pitchFamily="34" charset="0"/>
              </a:rPr>
              <a:t>int</a:t>
            </a:r>
            <a:r>
              <a:rPr kumimoji="0" lang="en-US" sz="2200" b="0" i="0" u="none" strike="noStrike" cap="none" normalizeH="0" baseline="0" dirty="0" smtClean="0">
                <a:ln>
                  <a:noFill/>
                </a:ln>
                <a:solidFill>
                  <a:srgbClr val="000000"/>
                </a:solidFill>
                <a:effectLst/>
                <a:latin typeface="+mj-lt"/>
                <a:cs typeface="Arial" pitchFamily="34" charset="0"/>
              </a:rPr>
              <a:t> id</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660066"/>
                </a:solidFill>
                <a:effectLst/>
                <a:latin typeface="+mj-lt"/>
                <a:cs typeface="Arial" pitchFamily="34" charset="0"/>
              </a:rPr>
              <a:t>SQLiteDatabase</a:t>
            </a:r>
            <a:r>
              <a:rPr kumimoji="0" lang="en-US" sz="2200" b="0" i="0" u="none" strike="noStrike" cap="none" normalizeH="0" baseline="0" dirty="0" smtClean="0">
                <a:ln>
                  <a:noFill/>
                </a:ln>
                <a:solidFill>
                  <a:srgbClr val="000000"/>
                </a:solidFill>
                <a:effectLst/>
                <a:latin typeface="+mj-lt"/>
                <a:cs typeface="Arial" pitchFamily="34" charset="0"/>
              </a:rPr>
              <a:t> db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88"/>
                </a:solidFill>
                <a:effectLst/>
                <a:latin typeface="+mj-lt"/>
                <a:cs typeface="Arial" pitchFamily="34" charset="0"/>
              </a:rPr>
              <a:t>this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getReadableDatabase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0066"/>
                </a:solidFill>
                <a:effectLst/>
                <a:latin typeface="+mj-lt"/>
                <a:cs typeface="Arial" pitchFamily="34" charset="0"/>
              </a:rPr>
              <a:t>Cursor</a:t>
            </a:r>
            <a:r>
              <a:rPr kumimoji="0" lang="en-US" sz="2200" b="0" i="0" u="none" strike="noStrike" cap="none" normalizeH="0" baseline="0" dirty="0" smtClean="0">
                <a:ln>
                  <a:noFill/>
                </a:ln>
                <a:solidFill>
                  <a:srgbClr val="000000"/>
                </a:solidFill>
                <a:effectLst/>
                <a:latin typeface="+mj-lt"/>
                <a:cs typeface="Arial" pitchFamily="34" charset="0"/>
              </a:rPr>
              <a:t> res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db</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rawQuery</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8800"/>
                </a:solidFill>
                <a:effectLst/>
                <a:latin typeface="+mj-lt"/>
                <a:cs typeface="Arial" pitchFamily="34" charset="0"/>
              </a:rPr>
              <a:t>"select * from contacts where id="</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id</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0088"/>
                </a:solidFill>
                <a:effectLst/>
                <a:latin typeface="+mj-lt"/>
                <a:cs typeface="Arial" pitchFamily="34" charset="0"/>
              </a:rPr>
              <a:t>null</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return</a:t>
            </a:r>
            <a:r>
              <a:rPr kumimoji="0" lang="en-US" sz="2200" b="0" i="0" u="none" strike="noStrike" cap="none" normalizeH="0" baseline="0" dirty="0" smtClean="0">
                <a:ln>
                  <a:noFill/>
                </a:ln>
                <a:solidFill>
                  <a:srgbClr val="000000"/>
                </a:solidFill>
                <a:effectLst/>
                <a:latin typeface="+mj-lt"/>
                <a:cs typeface="Arial" pitchFamily="34" charset="0"/>
              </a:rPr>
              <a:t> res</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chemeClr val="tx1"/>
                </a:solidFill>
                <a:effectLst/>
                <a:latin typeface="+mj-lt"/>
                <a:cs typeface="Arial" pitchFamily="34" charset="0"/>
              </a:rPr>
              <a:t> </a:t>
            </a:r>
          </a:p>
        </p:txBody>
      </p:sp>
    </p:spTree>
    <p:extLst>
      <p:ext uri="{BB962C8B-B14F-4D97-AF65-F5344CB8AC3E}">
        <p14:creationId xmlns:p14="http://schemas.microsoft.com/office/powerpoint/2010/main" xmlns="" val="26963330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normAutofit/>
          </a:bodyPr>
          <a:lstStyle/>
          <a:p>
            <a:r>
              <a:rPr lang="en-US" dirty="0" smtClean="0">
                <a:solidFill>
                  <a:srgbClr val="FF0000"/>
                </a:solidFill>
              </a:rPr>
              <a:t>Android </a:t>
            </a:r>
            <a:r>
              <a:rPr lang="en-US" dirty="0" err="1" smtClean="0">
                <a:solidFill>
                  <a:srgbClr val="FF0000"/>
                </a:solidFill>
              </a:rPr>
              <a:t>SQLite</a:t>
            </a:r>
            <a:r>
              <a:rPr lang="en-US" dirty="0" smtClean="0">
                <a:solidFill>
                  <a:srgbClr val="FF0000"/>
                </a:solidFill>
              </a:rPr>
              <a:t> Cursor </a:t>
            </a:r>
          </a:p>
          <a:p>
            <a:pPr lvl="1" algn="l"/>
            <a:r>
              <a:rPr lang="en-US" dirty="0" smtClean="0"/>
              <a:t>A Cursor represents the entire result set of the query. </a:t>
            </a:r>
          </a:p>
          <a:p>
            <a:pPr lvl="1" algn="l"/>
            <a:r>
              <a:rPr lang="en-US" dirty="0" smtClean="0"/>
              <a:t>Once the query is fetched a call to cursor. </a:t>
            </a:r>
            <a:r>
              <a:rPr lang="en-US" dirty="0" err="1" smtClean="0"/>
              <a:t>moveToFirst</a:t>
            </a:r>
            <a:r>
              <a:rPr lang="en-US" dirty="0" smtClean="0"/>
              <a:t>() is made.</a:t>
            </a:r>
          </a:p>
          <a:p>
            <a:pPr lvl="1" algn="l"/>
            <a:r>
              <a:rPr lang="en-US" dirty="0" smtClean="0"/>
              <a:t>The basic purpose of a cursor is to point to a single row of the result fetched by the query. </a:t>
            </a:r>
          </a:p>
          <a:p>
            <a:pPr lvl="1" algn="l"/>
            <a:r>
              <a:rPr lang="en-US" dirty="0" smtClean="0"/>
              <a:t>We load the row pointed by the cursor object.</a:t>
            </a:r>
            <a:endParaRPr lang="en-US" sz="2000" dirty="0"/>
          </a:p>
        </p:txBody>
      </p:sp>
    </p:spTree>
    <p:extLst>
      <p:ext uri="{BB962C8B-B14F-4D97-AF65-F5344CB8AC3E}">
        <p14:creationId xmlns:p14="http://schemas.microsoft.com/office/powerpoint/2010/main" xmlns="" val="26963330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lstStyle/>
          <a:p>
            <a:r>
              <a:rPr lang="en-US" dirty="0">
                <a:solidFill>
                  <a:srgbClr val="FF0000"/>
                </a:solidFill>
              </a:rPr>
              <a:t>Delete information from a database</a:t>
            </a:r>
          </a:p>
          <a:p>
            <a:pPr lvl="1"/>
            <a:r>
              <a:rPr lang="en-US" dirty="0"/>
              <a:t>To delete rows from a table, you need to provide selection criteria that identify the rows to the </a:t>
            </a:r>
            <a:r>
              <a:rPr lang="en-US" i="1" dirty="0">
                <a:solidFill>
                  <a:srgbClr val="00B0F0"/>
                </a:solidFill>
              </a:rPr>
              <a:t>delete()</a:t>
            </a:r>
            <a:r>
              <a:rPr lang="en-US" dirty="0"/>
              <a:t> method. </a:t>
            </a:r>
          </a:p>
        </p:txBody>
      </p:sp>
      <p:sp>
        <p:nvSpPr>
          <p:cNvPr id="12289" name="Rectangle 1"/>
          <p:cNvSpPr>
            <a:spLocks noChangeArrowheads="1"/>
          </p:cNvSpPr>
          <p:nvPr/>
        </p:nvSpPr>
        <p:spPr bwMode="auto">
          <a:xfrm>
            <a:off x="142844" y="3357562"/>
            <a:ext cx="9106275" cy="1738938"/>
          </a:xfrm>
          <a:prstGeom prst="rect">
            <a:avLst/>
          </a:prstGeom>
          <a:solidFill>
            <a:srgbClr val="EEEEEE"/>
          </a:solidFill>
          <a:ln w="9525">
            <a:noFill/>
            <a:miter lim="800000"/>
            <a:headEnd/>
            <a:tailEnd/>
          </a:ln>
          <a:effec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public</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Integer</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deleteContact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660066"/>
                </a:solidFill>
                <a:effectLst/>
                <a:latin typeface="+mj-lt"/>
                <a:cs typeface="Arial" pitchFamily="34" charset="0"/>
              </a:rPr>
              <a:t>Integer</a:t>
            </a:r>
            <a:r>
              <a:rPr kumimoji="0" lang="en-US" sz="2200" b="0" i="0" u="none" strike="noStrike" cap="none" normalizeH="0" baseline="0" dirty="0" smtClean="0">
                <a:ln>
                  <a:noFill/>
                </a:ln>
                <a:solidFill>
                  <a:srgbClr val="000000"/>
                </a:solidFill>
                <a:effectLst/>
                <a:latin typeface="+mj-lt"/>
                <a:cs typeface="Arial" pitchFamily="34" charset="0"/>
              </a:rPr>
              <a:t> id</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smtClean="0">
                <a:ln>
                  <a:noFill/>
                </a:ln>
                <a:solidFill>
                  <a:srgbClr val="660066"/>
                </a:solidFill>
                <a:effectLst/>
                <a:latin typeface="+mj-lt"/>
                <a:cs typeface="Arial" pitchFamily="34" charset="0"/>
              </a:rPr>
              <a:t>SQLiteDatabase</a:t>
            </a:r>
            <a:r>
              <a:rPr kumimoji="0" lang="en-US" sz="2200" b="0" i="0" u="none" strike="noStrike" cap="none" normalizeH="0" baseline="0" dirty="0" smtClean="0">
                <a:ln>
                  <a:noFill/>
                </a:ln>
                <a:solidFill>
                  <a:srgbClr val="000000"/>
                </a:solidFill>
                <a:effectLst/>
                <a:latin typeface="+mj-lt"/>
                <a:cs typeface="Arial" pitchFamily="34" charset="0"/>
              </a:rPr>
              <a:t> db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88"/>
                </a:solidFill>
                <a:effectLst/>
                <a:latin typeface="+mj-lt"/>
                <a:cs typeface="Arial" pitchFamily="34" charset="0"/>
              </a:rPr>
              <a:t>this</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getWritableDatabase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0088"/>
                </a:solidFill>
                <a:effectLst/>
                <a:latin typeface="+mj-lt"/>
                <a:cs typeface="Arial" pitchFamily="34" charset="0"/>
              </a:rPr>
              <a:t>return</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000000"/>
                </a:solidFill>
                <a:effectLst/>
                <a:latin typeface="+mj-lt"/>
                <a:cs typeface="Arial" pitchFamily="34" charset="0"/>
              </a:rPr>
              <a:t>db</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88"/>
                </a:solidFill>
                <a:effectLst/>
                <a:latin typeface="+mj-lt"/>
                <a:cs typeface="Arial" pitchFamily="34" charset="0"/>
              </a:rPr>
              <a:t>delete</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8800"/>
                </a:solidFill>
                <a:effectLst/>
                <a:latin typeface="+mj-lt"/>
                <a:cs typeface="Arial" pitchFamily="34" charset="0"/>
              </a:rPr>
              <a:t>"contacts"</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8800"/>
                </a:solidFill>
                <a:effectLst/>
                <a:latin typeface="+mj-lt"/>
                <a:cs typeface="Arial" pitchFamily="34" charset="0"/>
              </a:rPr>
              <a:t>"id = ?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000088"/>
                </a:solidFill>
                <a:effectLst/>
                <a:latin typeface="+mj-lt"/>
                <a:cs typeface="Arial" pitchFamily="34" charset="0"/>
              </a:rPr>
              <a:t>new</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0066"/>
                </a:solidFill>
                <a:effectLst/>
                <a:latin typeface="+mj-lt"/>
                <a:cs typeface="Arial" pitchFamily="34" charset="0"/>
              </a:rPr>
              <a:t>String</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err="1" smtClean="0">
                <a:ln>
                  <a:noFill/>
                </a:ln>
                <a:solidFill>
                  <a:srgbClr val="660066"/>
                </a:solidFill>
                <a:effectLst/>
                <a:latin typeface="+mj-lt"/>
                <a:cs typeface="Arial" pitchFamily="34" charset="0"/>
              </a:rPr>
              <a:t>Integer</a:t>
            </a:r>
            <a:r>
              <a:rPr kumimoji="0" lang="en-US" sz="2200" b="0" i="0" u="none" strike="noStrike" cap="none" normalizeH="0" baseline="0" dirty="0" err="1" smtClean="0">
                <a:ln>
                  <a:noFill/>
                </a:ln>
                <a:solidFill>
                  <a:srgbClr val="666600"/>
                </a:solidFill>
                <a:effectLst/>
                <a:latin typeface="+mj-lt"/>
                <a:cs typeface="Arial" pitchFamily="34" charset="0"/>
              </a:rPr>
              <a:t>.</a:t>
            </a:r>
            <a:r>
              <a:rPr kumimoji="0" lang="en-US" sz="2200" b="0" i="0" u="none" strike="noStrike" cap="none" normalizeH="0" baseline="0" dirty="0" err="1" smtClean="0">
                <a:ln>
                  <a:noFill/>
                </a:ln>
                <a:solidFill>
                  <a:srgbClr val="000000"/>
                </a:solidFill>
                <a:effectLst/>
                <a:latin typeface="+mj-lt"/>
                <a:cs typeface="Arial" pitchFamily="34" charset="0"/>
              </a:rPr>
              <a:t>toString</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id</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666600"/>
                </a:solidFill>
                <a:effectLst/>
                <a:latin typeface="+mj-lt"/>
                <a:cs typeface="Arial" pitchFamily="34" charset="0"/>
              </a:rPr>
              <a:t>}</a:t>
            </a:r>
            <a:r>
              <a:rPr kumimoji="0" lang="en-US" sz="2200" b="0" i="0" u="none" strike="noStrike" cap="none" normalizeH="0" baseline="0" dirty="0" smtClean="0">
                <a:ln>
                  <a:noFill/>
                </a:ln>
                <a:solidFill>
                  <a:schemeClr val="tx1"/>
                </a:solidFill>
                <a:effectLst/>
                <a:latin typeface="+mj-lt"/>
                <a:cs typeface="Arial" pitchFamily="34" charset="0"/>
              </a:rPr>
              <a:t> </a:t>
            </a:r>
          </a:p>
        </p:txBody>
      </p:sp>
    </p:spTree>
    <p:extLst>
      <p:ext uri="{BB962C8B-B14F-4D97-AF65-F5344CB8AC3E}">
        <p14:creationId xmlns:p14="http://schemas.microsoft.com/office/powerpoint/2010/main" xmlns="" val="1402647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lstStyle/>
          <a:p>
            <a:r>
              <a:rPr lang="en-US" dirty="0">
                <a:solidFill>
                  <a:srgbClr val="FF0000"/>
                </a:solidFill>
              </a:rPr>
              <a:t>Update a database</a:t>
            </a:r>
          </a:p>
          <a:p>
            <a:pPr lvl="1"/>
            <a:r>
              <a:rPr lang="en-US" dirty="0"/>
              <a:t>When you need to modify a subset of your database values, use the </a:t>
            </a:r>
            <a:r>
              <a:rPr lang="en-US" i="1" dirty="0">
                <a:solidFill>
                  <a:srgbClr val="00B0F0"/>
                </a:solidFill>
              </a:rPr>
              <a:t>update()</a:t>
            </a:r>
            <a:r>
              <a:rPr lang="en-US" dirty="0"/>
              <a:t> method.</a:t>
            </a:r>
          </a:p>
          <a:p>
            <a:endParaRPr lang="en-US" sz="2000" dirty="0"/>
          </a:p>
        </p:txBody>
      </p:sp>
      <p:sp>
        <p:nvSpPr>
          <p:cNvPr id="4" name="Rectangle 3"/>
          <p:cNvSpPr/>
          <p:nvPr/>
        </p:nvSpPr>
        <p:spPr>
          <a:xfrm>
            <a:off x="285720" y="5072074"/>
            <a:ext cx="7786742" cy="1754326"/>
          </a:xfrm>
          <a:prstGeom prst="rect">
            <a:avLst/>
          </a:prstGeom>
        </p:spPr>
        <p:txBody>
          <a:bodyPr wrap="square">
            <a:spAutoFit/>
          </a:bodyPr>
          <a:lstStyle/>
          <a:p>
            <a:endParaRPr lang="en-GB" dirty="0" smtClean="0">
              <a:latin typeface="+mj-lt"/>
            </a:endParaRPr>
          </a:p>
          <a:p>
            <a:endParaRPr lang="en-GB" dirty="0" smtClean="0">
              <a:latin typeface="+mj-lt"/>
            </a:endParaRPr>
          </a:p>
          <a:p>
            <a:endParaRPr lang="en-GB" dirty="0" smtClean="0">
              <a:latin typeface="+mj-lt"/>
            </a:endParaRPr>
          </a:p>
          <a:p>
            <a:r>
              <a:rPr lang="en-GB" b="1" dirty="0" smtClean="0">
                <a:latin typeface="+mj-lt"/>
              </a:rPr>
              <a:t>Complete program example:</a:t>
            </a:r>
          </a:p>
          <a:p>
            <a:r>
              <a:rPr lang="en-US" b="1" dirty="0" smtClean="0">
                <a:latin typeface="+mj-lt"/>
                <a:hlinkClick r:id="rId2"/>
              </a:rPr>
              <a:t>https://www.tutorialspoint.com/android/android_sqlite_database.htm</a:t>
            </a:r>
            <a:endParaRPr lang="en-US" b="1" dirty="0" smtClean="0">
              <a:latin typeface="+mj-lt"/>
            </a:endParaRPr>
          </a:p>
          <a:p>
            <a:endParaRPr lang="en-US" dirty="0">
              <a:latin typeface="+mj-lt"/>
            </a:endParaRPr>
          </a:p>
        </p:txBody>
      </p:sp>
      <p:sp>
        <p:nvSpPr>
          <p:cNvPr id="11265" name="Rectangle 1"/>
          <p:cNvSpPr>
            <a:spLocks noChangeArrowheads="1"/>
          </p:cNvSpPr>
          <p:nvPr/>
        </p:nvSpPr>
        <p:spPr bwMode="auto">
          <a:xfrm>
            <a:off x="0" y="2857496"/>
            <a:ext cx="11991103" cy="2816156"/>
          </a:xfrm>
          <a:prstGeom prst="rect">
            <a:avLst/>
          </a:prstGeom>
          <a:solidFill>
            <a:srgbClr val="EEEEEE"/>
          </a:solidFill>
          <a:ln w="9525">
            <a:noFill/>
            <a:miter lim="800000"/>
            <a:headEnd/>
            <a:tailEnd/>
          </a:ln>
          <a:effec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88"/>
                </a:solidFill>
                <a:effectLst/>
                <a:latin typeface="+mj-lt"/>
                <a:cs typeface="Arial" pitchFamily="34" charset="0"/>
              </a:rPr>
              <a:t>public</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88"/>
                </a:solidFill>
                <a:effectLst/>
                <a:latin typeface="+mj-lt"/>
                <a:cs typeface="Arial" pitchFamily="34" charset="0"/>
              </a:rPr>
              <a:t>boolean</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updateContact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660066"/>
                </a:solidFill>
                <a:effectLst/>
                <a:latin typeface="+mj-lt"/>
                <a:cs typeface="Arial" pitchFamily="34" charset="0"/>
              </a:rPr>
              <a:t>Integer</a:t>
            </a:r>
            <a:r>
              <a:rPr kumimoji="0" lang="en-US" sz="2000" b="0" i="0" u="none" strike="noStrike" cap="none" normalizeH="0" baseline="0" dirty="0" smtClean="0">
                <a:ln>
                  <a:noFill/>
                </a:ln>
                <a:solidFill>
                  <a:srgbClr val="000000"/>
                </a:solidFill>
                <a:effectLst/>
                <a:latin typeface="+mj-lt"/>
                <a:cs typeface="Arial" pitchFamily="34" charset="0"/>
              </a:rPr>
              <a:t> id</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000000"/>
                </a:solidFill>
                <a:effectLst/>
                <a:latin typeface="+mj-lt"/>
                <a:cs typeface="Arial" pitchFamily="34" charset="0"/>
              </a:rPr>
              <a:t> name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000000"/>
                </a:solidFill>
                <a:effectLst/>
                <a:latin typeface="+mj-lt"/>
                <a:cs typeface="Arial" pitchFamily="34" charset="0"/>
              </a:rPr>
              <a:t> phone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000000"/>
                </a:solidFill>
                <a:effectLst/>
                <a:latin typeface="+mj-lt"/>
                <a:cs typeface="Arial" pitchFamily="34" charset="0"/>
              </a:rPr>
              <a:t> email</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street</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000000"/>
                </a:solidFill>
                <a:effectLst/>
                <a:latin typeface="+mj-lt"/>
                <a:cs typeface="Arial" pitchFamily="34" charset="0"/>
              </a:rPr>
              <a:t> place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660066"/>
                </a:solidFill>
                <a:effectLst/>
                <a:latin typeface="+mj-lt"/>
                <a:cs typeface="Arial" pitchFamily="34" charset="0"/>
              </a:rPr>
              <a:t>SQLiteDatabase</a:t>
            </a:r>
            <a:r>
              <a:rPr kumimoji="0" lang="en-US" sz="2000" b="0" i="0" u="none" strike="noStrike" cap="none" normalizeH="0" baseline="0" dirty="0" smtClean="0">
                <a:ln>
                  <a:noFill/>
                </a:ln>
                <a:solidFill>
                  <a:srgbClr val="000000"/>
                </a:solidFill>
                <a:effectLst/>
                <a:latin typeface="+mj-lt"/>
                <a:cs typeface="Arial" pitchFamily="34" charset="0"/>
              </a:rPr>
              <a:t> db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88"/>
                </a:solidFill>
                <a:effectLst/>
                <a:latin typeface="+mj-lt"/>
                <a:cs typeface="Arial" pitchFamily="34" charset="0"/>
              </a:rPr>
              <a:t>this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getWritableDatabase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660066"/>
                </a:solidFill>
                <a:effectLst/>
                <a:latin typeface="+mj-lt"/>
                <a:cs typeface="Arial" pitchFamily="34" charset="0"/>
              </a:rPr>
              <a:t>ContentValues</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000088"/>
                </a:solidFill>
                <a:effectLst/>
                <a:latin typeface="+mj-lt"/>
                <a:cs typeface="Arial" pitchFamily="34" charset="0"/>
              </a:rPr>
              <a:t>new</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660066"/>
                </a:solidFill>
                <a:effectLst/>
                <a:latin typeface="+mj-lt"/>
                <a:cs typeface="Arial" pitchFamily="34" charset="0"/>
              </a:rPr>
              <a:t>ContentValues</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put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"name"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name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put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"phone"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phone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put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"email"</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email</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put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"street"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street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put</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"place"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place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00"/>
                </a:solidFill>
                <a:effectLst/>
                <a:latin typeface="+mj-lt"/>
                <a:cs typeface="Arial" pitchFamily="34" charset="0"/>
              </a:rPr>
              <a:t>db</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update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8800"/>
                </a:solidFill>
                <a:effectLst/>
                <a:latin typeface="+mj-lt"/>
                <a:cs typeface="Arial" pitchFamily="34" charset="0"/>
              </a:rPr>
              <a:t>"contacts"</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000000"/>
                </a:solidFill>
                <a:effectLst/>
                <a:latin typeface="+mj-lt"/>
                <a:cs typeface="Arial" pitchFamily="34" charset="0"/>
              </a:rPr>
              <a:t>contentValues</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008800"/>
                </a:solidFill>
                <a:effectLst/>
                <a:latin typeface="+mj-lt"/>
                <a:cs typeface="Arial" pitchFamily="34" charset="0"/>
              </a:rPr>
              <a:t>"id = ?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000088"/>
                </a:solidFill>
                <a:effectLst/>
                <a:latin typeface="+mj-lt"/>
                <a:cs typeface="Arial" pitchFamily="34" charset="0"/>
              </a:rPr>
              <a:t>new</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0066"/>
                </a:solidFill>
                <a:effectLst/>
                <a:latin typeface="+mj-lt"/>
                <a:cs typeface="Arial" pitchFamily="34" charset="0"/>
              </a:rPr>
              <a:t>String</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err="1" smtClean="0">
                <a:ln>
                  <a:noFill/>
                </a:ln>
                <a:solidFill>
                  <a:srgbClr val="660066"/>
                </a:solidFill>
                <a:effectLst/>
                <a:latin typeface="+mj-lt"/>
                <a:cs typeface="Arial" pitchFamily="34" charset="0"/>
              </a:rPr>
              <a:t>Integer</a:t>
            </a:r>
            <a:r>
              <a:rPr kumimoji="0" lang="en-US" sz="2000" b="0" i="0" u="none" strike="noStrike" cap="none" normalizeH="0" baseline="0" dirty="0" err="1" smtClean="0">
                <a:ln>
                  <a:noFill/>
                </a:ln>
                <a:solidFill>
                  <a:srgbClr val="666600"/>
                </a:solidFill>
                <a:effectLst/>
                <a:latin typeface="+mj-lt"/>
                <a:cs typeface="Arial" pitchFamily="34" charset="0"/>
              </a:rPr>
              <a:t>.</a:t>
            </a:r>
            <a:r>
              <a:rPr kumimoji="0" lang="en-US" sz="2000" b="0" i="0" u="none" strike="noStrike" cap="none" normalizeH="0" baseline="0" dirty="0" err="1" smtClean="0">
                <a:ln>
                  <a:noFill/>
                </a:ln>
                <a:solidFill>
                  <a:srgbClr val="000000"/>
                </a:solidFill>
                <a:effectLst/>
                <a:latin typeface="+mj-lt"/>
                <a:cs typeface="Arial" pitchFamily="34" charset="0"/>
              </a:rPr>
              <a:t>toString</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id</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88"/>
                </a:solidFill>
                <a:effectLst/>
                <a:latin typeface="+mj-lt"/>
                <a:cs typeface="Arial" pitchFamily="34" charset="0"/>
              </a:rPr>
              <a:t>return</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000088"/>
                </a:solidFill>
                <a:effectLst/>
                <a:latin typeface="+mj-lt"/>
                <a:cs typeface="Arial" pitchFamily="34" charset="0"/>
              </a:rPr>
              <a:t>true</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rgbClr val="000000"/>
                </a:solidFill>
                <a:effectLst/>
                <a:latin typeface="+mj-lt"/>
                <a:cs typeface="Arial" pitchFamily="34" charset="0"/>
              </a:rPr>
              <a:t> </a:t>
            </a:r>
            <a:r>
              <a:rPr kumimoji="0" lang="en-US" sz="2000" b="0" i="0" u="none" strike="noStrike" cap="none" normalizeH="0" baseline="0" dirty="0" smtClean="0">
                <a:ln>
                  <a:noFill/>
                </a:ln>
                <a:solidFill>
                  <a:srgbClr val="666600"/>
                </a:solidFill>
                <a:effectLst/>
                <a:latin typeface="+mj-lt"/>
                <a:cs typeface="Arial" pitchFamily="34" charset="0"/>
              </a:rPr>
              <a:t>}</a:t>
            </a:r>
            <a:r>
              <a:rPr kumimoji="0" lang="en-US" sz="2000" b="0" i="0" u="none" strike="noStrike" cap="none" normalizeH="0" baseline="0" dirty="0" smtClean="0">
                <a:ln>
                  <a:noFill/>
                </a:ln>
                <a:solidFill>
                  <a:schemeClr val="tx1"/>
                </a:solidFill>
                <a:effectLst/>
                <a:latin typeface="+mj-lt"/>
                <a:cs typeface="Arial" pitchFamily="34" charset="0"/>
              </a:rPr>
              <a:t> </a:t>
            </a:r>
          </a:p>
        </p:txBody>
      </p:sp>
    </p:spTree>
    <p:extLst>
      <p:ext uri="{BB962C8B-B14F-4D97-AF65-F5344CB8AC3E}">
        <p14:creationId xmlns:p14="http://schemas.microsoft.com/office/powerpoint/2010/main" xmlns="" val="3446891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lstStyle/>
          <a:p>
            <a:r>
              <a:rPr lang="en-US" dirty="0"/>
              <a:t>Saving data to a database is ideal for repeating or structured data, such as contact information. </a:t>
            </a:r>
            <a:endParaRPr lang="en-US" dirty="0" smtClean="0"/>
          </a:p>
          <a:p>
            <a:r>
              <a:rPr lang="en-US" dirty="0"/>
              <a:t>The APIs you'll need to use a database on Android are available in the </a:t>
            </a:r>
            <a:r>
              <a:rPr lang="en-US" b="1" dirty="0" smtClean="0">
                <a:solidFill>
                  <a:srgbClr val="FF0000"/>
                </a:solidFill>
              </a:rPr>
              <a:t>android.database.sqlite</a:t>
            </a:r>
            <a:r>
              <a:rPr lang="en-US" dirty="0" smtClean="0"/>
              <a:t> package</a:t>
            </a:r>
            <a:r>
              <a:rPr lang="en-US" dirty="0"/>
              <a:t>.</a:t>
            </a:r>
          </a:p>
        </p:txBody>
      </p:sp>
    </p:spTree>
    <p:extLst>
      <p:ext uri="{BB962C8B-B14F-4D97-AF65-F5344CB8AC3E}">
        <p14:creationId xmlns:p14="http://schemas.microsoft.com/office/powerpoint/2010/main" xmlns="" val="937420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lstStyle/>
          <a:p>
            <a:r>
              <a:rPr lang="en-US" b="1" dirty="0">
                <a:solidFill>
                  <a:srgbClr val="FF0000"/>
                </a:solidFill>
              </a:rPr>
              <a:t>Create a database using an SQL </a:t>
            </a:r>
            <a:r>
              <a:rPr lang="en-US" b="1" dirty="0" smtClean="0">
                <a:solidFill>
                  <a:srgbClr val="FF0000"/>
                </a:solidFill>
              </a:rPr>
              <a:t>helper</a:t>
            </a:r>
          </a:p>
          <a:p>
            <a:pPr lvl="1"/>
            <a:r>
              <a:rPr lang="en-US" dirty="0"/>
              <a:t>Once you have defined how your database looks, you should implement methods that create and maintain the database and tables</a:t>
            </a:r>
            <a:r>
              <a:rPr lang="en-US" dirty="0" smtClean="0"/>
              <a:t>.</a:t>
            </a:r>
          </a:p>
          <a:p>
            <a:pPr lvl="1"/>
            <a:r>
              <a:rPr lang="en-US" dirty="0"/>
              <a:t>Just like files that you save on the device's internal storage, Android stores your database in your app's private folder</a:t>
            </a:r>
            <a:r>
              <a:rPr lang="en-US" dirty="0" smtClean="0"/>
              <a:t>.</a:t>
            </a:r>
          </a:p>
          <a:p>
            <a:pPr lvl="1"/>
            <a:r>
              <a:rPr lang="en-US" dirty="0"/>
              <a:t>Your data is secure, because by default this area is not accessible to other apps or the user</a:t>
            </a:r>
            <a:r>
              <a:rPr lang="en-US" dirty="0" smtClean="0"/>
              <a:t>.</a:t>
            </a:r>
          </a:p>
          <a:p>
            <a:pPr lvl="1"/>
            <a:r>
              <a:rPr lang="en-US" dirty="0"/>
              <a:t>The </a:t>
            </a:r>
            <a:r>
              <a:rPr lang="en-US" b="1" dirty="0" err="1" smtClean="0">
                <a:solidFill>
                  <a:srgbClr val="FF0000"/>
                </a:solidFill>
              </a:rPr>
              <a:t>SQLiteOpenHelper</a:t>
            </a:r>
            <a:r>
              <a:rPr lang="en-US" dirty="0"/>
              <a:t> class contains a useful set of APIs for managing your database.</a:t>
            </a:r>
          </a:p>
        </p:txBody>
      </p:sp>
    </p:spTree>
    <p:extLst>
      <p:ext uri="{BB962C8B-B14F-4D97-AF65-F5344CB8AC3E}">
        <p14:creationId xmlns:p14="http://schemas.microsoft.com/office/powerpoint/2010/main" xmlns="" val="23204222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data using SQLite database</a:t>
            </a:r>
          </a:p>
        </p:txBody>
      </p:sp>
      <p:sp>
        <p:nvSpPr>
          <p:cNvPr id="3" name="Content Placeholder 2"/>
          <p:cNvSpPr>
            <a:spLocks noGrp="1"/>
          </p:cNvSpPr>
          <p:nvPr>
            <p:ph idx="1"/>
          </p:nvPr>
        </p:nvSpPr>
        <p:spPr/>
        <p:txBody>
          <a:bodyPr/>
          <a:lstStyle/>
          <a:p>
            <a:r>
              <a:rPr lang="en-US" dirty="0"/>
              <a:t>Put information into a database</a:t>
            </a:r>
          </a:p>
          <a:p>
            <a:r>
              <a:rPr lang="en-US" dirty="0"/>
              <a:t>Insert data into the database by passing a </a:t>
            </a:r>
            <a:r>
              <a:rPr lang="en-US" b="1" dirty="0" err="1" smtClean="0">
                <a:solidFill>
                  <a:srgbClr val="FF0000"/>
                </a:solidFill>
              </a:rPr>
              <a:t>ContentValues</a:t>
            </a:r>
            <a:r>
              <a:rPr lang="en-US" dirty="0"/>
              <a:t> object to the </a:t>
            </a:r>
            <a:r>
              <a:rPr lang="en-US" b="1" dirty="0" smtClean="0">
                <a:solidFill>
                  <a:srgbClr val="FF0000"/>
                </a:solidFill>
              </a:rPr>
              <a:t>insert()</a:t>
            </a:r>
            <a:r>
              <a:rPr lang="en-US" dirty="0"/>
              <a:t> method</a:t>
            </a:r>
            <a:r>
              <a:rPr lang="en-US" dirty="0" smtClean="0"/>
              <a:t>:</a:t>
            </a:r>
          </a:p>
          <a:p>
            <a:r>
              <a:rPr lang="en-US" dirty="0"/>
              <a:t>The first argument for </a:t>
            </a:r>
            <a:r>
              <a:rPr lang="en-US" b="1" dirty="0">
                <a:solidFill>
                  <a:srgbClr val="FF0000"/>
                </a:solidFill>
              </a:rPr>
              <a:t>insert()</a:t>
            </a:r>
            <a:r>
              <a:rPr lang="en-US" dirty="0"/>
              <a:t> is simply the table name.</a:t>
            </a:r>
          </a:p>
          <a:p>
            <a:r>
              <a:rPr lang="en-US" dirty="0"/>
              <a:t>The second argument tells the framework what to do in the event that the </a:t>
            </a:r>
            <a:r>
              <a:rPr lang="en-US" b="1" dirty="0" err="1" smtClean="0">
                <a:solidFill>
                  <a:srgbClr val="FF0000"/>
                </a:solidFill>
              </a:rPr>
              <a:t>ContentValues</a:t>
            </a:r>
            <a:r>
              <a:rPr lang="en-US" dirty="0"/>
              <a:t> is empty</a:t>
            </a:r>
          </a:p>
          <a:p>
            <a:endParaRPr lang="en-US" dirty="0"/>
          </a:p>
        </p:txBody>
      </p:sp>
      <p:sp>
        <p:nvSpPr>
          <p:cNvPr id="4" name="Rectangle 3"/>
          <p:cNvSpPr/>
          <p:nvPr/>
        </p:nvSpPr>
        <p:spPr>
          <a:xfrm>
            <a:off x="857224" y="4857760"/>
            <a:ext cx="7429552" cy="1200329"/>
          </a:xfrm>
          <a:prstGeom prst="rect">
            <a:avLst/>
          </a:prstGeom>
        </p:spPr>
        <p:txBody>
          <a:bodyPr wrap="square">
            <a:spAutoFit/>
          </a:bodyPr>
          <a:lstStyle/>
          <a:p>
            <a:r>
              <a:rPr lang="en-US" sz="2400" dirty="0" smtClean="0">
                <a:hlinkClick r:id="rId2"/>
              </a:rPr>
              <a:t>https://www.digitalocean.com/community/tutorials/android-sqlite-database-example-tutorial</a:t>
            </a:r>
            <a:endParaRPr lang="en-US" sz="2400" dirty="0" smtClean="0"/>
          </a:p>
          <a:p>
            <a:endParaRPr lang="en-US" sz="2400" dirty="0"/>
          </a:p>
        </p:txBody>
      </p:sp>
    </p:spTree>
    <p:extLst>
      <p:ext uri="{BB962C8B-B14F-4D97-AF65-F5344CB8AC3E}">
        <p14:creationId xmlns:p14="http://schemas.microsoft.com/office/powerpoint/2010/main" xmlns="" val="62570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p:txBody>
          <a:bodyPr/>
          <a:lstStyle/>
          <a:p>
            <a:r>
              <a:rPr lang="en-GB" dirty="0" smtClean="0"/>
              <a:t>It is a </a:t>
            </a:r>
            <a:r>
              <a:rPr lang="en-GB" b="1" dirty="0" smtClean="0">
                <a:solidFill>
                  <a:srgbClr val="000099"/>
                </a:solidFill>
              </a:rPr>
              <a:t>central repository </a:t>
            </a:r>
            <a:r>
              <a:rPr lang="en-GB" dirty="0" smtClean="0"/>
              <a:t>in which data of the applications are stored. </a:t>
            </a:r>
          </a:p>
          <a:p>
            <a:r>
              <a:rPr lang="en-GB" dirty="0" smtClean="0"/>
              <a:t>It facilitates other applications to securely access and modifies that data based on the user requirements.</a:t>
            </a:r>
          </a:p>
          <a:p>
            <a:r>
              <a:rPr lang="en-GB" dirty="0" smtClean="0"/>
              <a:t>A content provider </a:t>
            </a:r>
            <a:r>
              <a:rPr lang="en-GB" b="1" dirty="0" smtClean="0">
                <a:solidFill>
                  <a:srgbClr val="000099"/>
                </a:solidFill>
              </a:rPr>
              <a:t>behaves like a database </a:t>
            </a:r>
            <a:r>
              <a:rPr lang="en-GB" dirty="0" smtClean="0"/>
              <a:t>where you can query it, edit its content, as well as add or delete content. </a:t>
            </a:r>
          </a:p>
          <a:p>
            <a:r>
              <a:rPr lang="en-GB" dirty="0" smtClean="0"/>
              <a:t>In most cases this data is stored in an </a:t>
            </a:r>
            <a:r>
              <a:rPr lang="en-GB" b="1" dirty="0" err="1" smtClean="0">
                <a:solidFill>
                  <a:srgbClr val="000099"/>
                </a:solidFill>
              </a:rPr>
              <a:t>SQlite</a:t>
            </a:r>
            <a:r>
              <a:rPr lang="en-GB" dirty="0" smtClean="0"/>
              <a:t> database.</a:t>
            </a:r>
            <a:endParaRPr lang="en-US" dirty="0" smtClean="0"/>
          </a:p>
        </p:txBody>
      </p:sp>
    </p:spTree>
    <p:extLst>
      <p:ext uri="{BB962C8B-B14F-4D97-AF65-F5344CB8AC3E}">
        <p14:creationId xmlns:p14="http://schemas.microsoft.com/office/powerpoint/2010/main" xmlns="" val="40436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p:txBody>
          <a:bodyPr/>
          <a:lstStyle/>
          <a:p>
            <a:r>
              <a:rPr lang="en-US" dirty="0" smtClean="0"/>
              <a:t>Content providers are the standard interface that </a:t>
            </a:r>
            <a:r>
              <a:rPr lang="en-US" b="1" dirty="0" smtClean="0">
                <a:solidFill>
                  <a:srgbClr val="000099"/>
                </a:solidFill>
              </a:rPr>
              <a:t>connects data </a:t>
            </a:r>
            <a:r>
              <a:rPr lang="en-US" dirty="0" smtClean="0"/>
              <a:t>in one process with code running in another process.</a:t>
            </a:r>
          </a:p>
          <a:p>
            <a:r>
              <a:rPr lang="en-US" dirty="0" smtClean="0"/>
              <a:t>Content providers can help an application manage access to data stored by itself or stored by other apps and provide a way to share data with other apps.</a:t>
            </a:r>
          </a:p>
        </p:txBody>
      </p:sp>
      <p:pic>
        <p:nvPicPr>
          <p:cNvPr id="1026" name="Picture 2" descr="Overview diagram of how content providers manage access to storage."/>
          <p:cNvPicPr>
            <a:picLocks noChangeAspect="1" noChangeArrowheads="1"/>
          </p:cNvPicPr>
          <p:nvPr/>
        </p:nvPicPr>
        <p:blipFill>
          <a:blip r:embed="rId2"/>
          <a:srcRect/>
          <a:stretch>
            <a:fillRect/>
          </a:stretch>
        </p:blipFill>
        <p:spPr bwMode="auto">
          <a:xfrm>
            <a:off x="2214546" y="4000504"/>
            <a:ext cx="4048122" cy="3160980"/>
          </a:xfrm>
          <a:prstGeom prst="rect">
            <a:avLst/>
          </a:prstGeom>
          <a:noFill/>
        </p:spPr>
      </p:pic>
    </p:spTree>
    <p:extLst>
      <p:ext uri="{BB962C8B-B14F-4D97-AF65-F5344CB8AC3E}">
        <p14:creationId xmlns:p14="http://schemas.microsoft.com/office/powerpoint/2010/main" xmlns="" val="40436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pic>
        <p:nvPicPr>
          <p:cNvPr id="5122" name="Picture 2" descr="Relationship between content provider and other component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0606" y="1447800"/>
            <a:ext cx="7088293" cy="4953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357290" y="6215082"/>
            <a:ext cx="6429420" cy="369332"/>
          </a:xfrm>
          <a:prstGeom prst="rect">
            <a:avLst/>
          </a:prstGeom>
        </p:spPr>
        <p:txBody>
          <a:bodyPr wrap="square">
            <a:spAutoFit/>
          </a:bodyPr>
          <a:lstStyle/>
          <a:p>
            <a:r>
              <a:rPr lang="en-GB" dirty="0" smtClean="0">
                <a:latin typeface="+mj-lt"/>
              </a:rPr>
              <a:t>Relationship between content provider and other components.</a:t>
            </a:r>
            <a:endParaRPr lang="en-US" dirty="0">
              <a:latin typeface="+mj-lt"/>
            </a:endParaRPr>
          </a:p>
        </p:txBody>
      </p:sp>
    </p:spTree>
    <p:extLst>
      <p:ext uri="{BB962C8B-B14F-4D97-AF65-F5344CB8AC3E}">
        <p14:creationId xmlns:p14="http://schemas.microsoft.com/office/powerpoint/2010/main" xmlns="" val="791338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endParaRPr lang="en-US" dirty="0"/>
          </a:p>
        </p:txBody>
      </p:sp>
      <p:sp>
        <p:nvSpPr>
          <p:cNvPr id="5" name="Title 4"/>
          <p:cNvSpPr>
            <a:spLocks noGrp="1"/>
          </p:cNvSpPr>
          <p:nvPr>
            <p:ph type="ctrTitle"/>
          </p:nvPr>
        </p:nvSpPr>
        <p:spPr/>
        <p:txBody>
          <a:bodyPr/>
          <a:lstStyle/>
          <a:p>
            <a:endParaRPr lang="en-US"/>
          </a:p>
        </p:txBody>
      </p:sp>
      <p:pic>
        <p:nvPicPr>
          <p:cNvPr id="3074" name="Picture 2"/>
          <p:cNvPicPr>
            <a:picLocks noChangeAspect="1" noChangeArrowheads="1"/>
          </p:cNvPicPr>
          <p:nvPr/>
        </p:nvPicPr>
        <p:blipFill>
          <a:blip r:embed="rId2"/>
          <a:srcRect l="12305" t="8333" r="17968" b="3125"/>
          <a:stretch>
            <a:fillRect/>
          </a:stretch>
        </p:blipFill>
        <p:spPr bwMode="auto">
          <a:xfrm>
            <a:off x="0" y="1000108"/>
            <a:ext cx="8501122" cy="5857892"/>
          </a:xfrm>
          <a:prstGeom prst="rect">
            <a:avLst/>
          </a:prstGeom>
          <a:noFill/>
          <a:ln w="9525">
            <a:noFill/>
            <a:miter lim="800000"/>
            <a:headEnd/>
            <a:tailEnd/>
          </a:ln>
          <a:effectLst/>
        </p:spPr>
      </p:pic>
    </p:spTree>
    <p:extLst>
      <p:ext uri="{BB962C8B-B14F-4D97-AF65-F5344CB8AC3E}">
        <p14:creationId xmlns:p14="http://schemas.microsoft.com/office/powerpoint/2010/main" xmlns="" val="20481661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pic>
        <p:nvPicPr>
          <p:cNvPr id="57346" name="Picture 2" descr="Content Provider"/>
          <p:cNvPicPr>
            <a:picLocks noChangeAspect="1" noChangeArrowheads="1"/>
          </p:cNvPicPr>
          <p:nvPr/>
        </p:nvPicPr>
        <p:blipFill>
          <a:blip r:embed="rId2"/>
          <a:srcRect/>
          <a:stretch>
            <a:fillRect/>
          </a:stretch>
        </p:blipFill>
        <p:spPr bwMode="auto">
          <a:xfrm>
            <a:off x="1000100" y="1857364"/>
            <a:ext cx="6785722" cy="4143404"/>
          </a:xfrm>
          <a:prstGeom prst="rect">
            <a:avLst/>
          </a:prstGeom>
          <a:noFill/>
        </p:spPr>
      </p:pic>
    </p:spTree>
    <p:extLst>
      <p:ext uri="{BB962C8B-B14F-4D97-AF65-F5344CB8AC3E}">
        <p14:creationId xmlns:p14="http://schemas.microsoft.com/office/powerpoint/2010/main" xmlns="" val="7913385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p:txBody>
          <a:bodyPr/>
          <a:lstStyle/>
          <a:p>
            <a:r>
              <a:rPr lang="en-US" dirty="0"/>
              <a:t>A content provider manages access to a central repository of data</a:t>
            </a:r>
            <a:r>
              <a:rPr lang="en-US" dirty="0" smtClean="0"/>
              <a:t>.</a:t>
            </a:r>
          </a:p>
          <a:p>
            <a:r>
              <a:rPr lang="en-US" dirty="0"/>
              <a:t>A provider is part of an Android application, which often provides its own UI for working with the </a:t>
            </a:r>
            <a:r>
              <a:rPr lang="en-US" dirty="0" smtClean="0"/>
              <a:t>data.</a:t>
            </a:r>
          </a:p>
          <a:p>
            <a:r>
              <a:rPr lang="en-US" dirty="0"/>
              <a:t>A content provider presents data to external applications as one or more tables that are similar to the tables found in a relational database</a:t>
            </a:r>
            <a:r>
              <a:rPr lang="en-US" dirty="0" smtClean="0"/>
              <a:t>.</a:t>
            </a:r>
          </a:p>
          <a:p>
            <a:r>
              <a:rPr lang="en-US" dirty="0"/>
              <a:t>A content provider coordinates access to the data storage layer in your application for a number of different </a:t>
            </a:r>
            <a:r>
              <a:rPr lang="en-US" dirty="0" smtClean="0"/>
              <a:t>APIs.</a:t>
            </a:r>
          </a:p>
        </p:txBody>
      </p:sp>
    </p:spTree>
    <p:extLst>
      <p:ext uri="{BB962C8B-B14F-4D97-AF65-F5344CB8AC3E}">
        <p14:creationId xmlns:p14="http://schemas.microsoft.com/office/powerpoint/2010/main" xmlns="" val="40436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p:txBody>
          <a:bodyPr/>
          <a:lstStyle/>
          <a:p>
            <a:r>
              <a:rPr lang="en-US" dirty="0"/>
              <a:t>Sharing access to your application data with other applications</a:t>
            </a:r>
          </a:p>
          <a:p>
            <a:r>
              <a:rPr lang="en-US" dirty="0"/>
              <a:t>Sending data to a widget</a:t>
            </a:r>
          </a:p>
          <a:p>
            <a:r>
              <a:rPr lang="en-US" dirty="0"/>
              <a:t>Returning custom search suggestions for your application through the search framework using </a:t>
            </a:r>
            <a:r>
              <a:rPr lang="en-US" i="1" dirty="0" smtClean="0">
                <a:solidFill>
                  <a:srgbClr val="000099"/>
                </a:solidFill>
              </a:rPr>
              <a:t>SearchRecentSuggestionsProvider.</a:t>
            </a:r>
            <a:endParaRPr lang="en-US" i="1" dirty="0">
              <a:solidFill>
                <a:srgbClr val="000099"/>
              </a:solidFill>
            </a:endParaRPr>
          </a:p>
          <a:p>
            <a:r>
              <a:rPr lang="en-US" dirty="0"/>
              <a:t>Synchronizing application data with your server using an implementation </a:t>
            </a:r>
            <a:r>
              <a:rPr lang="en-US" dirty="0" smtClean="0"/>
              <a:t>of </a:t>
            </a:r>
            <a:r>
              <a:rPr lang="en-US" i="1" dirty="0" smtClean="0">
                <a:solidFill>
                  <a:srgbClr val="000099"/>
                </a:solidFill>
              </a:rPr>
              <a:t>AbstractThreadedSyncAdapter</a:t>
            </a:r>
            <a:endParaRPr lang="en-US" i="1" dirty="0">
              <a:solidFill>
                <a:srgbClr val="000099"/>
              </a:solidFill>
            </a:endParaRPr>
          </a:p>
          <a:p>
            <a:r>
              <a:rPr lang="en-US" dirty="0"/>
              <a:t>Loading data in your UI using a </a:t>
            </a:r>
            <a:r>
              <a:rPr lang="en-US" i="1" dirty="0" err="1" smtClean="0">
                <a:solidFill>
                  <a:srgbClr val="000099"/>
                </a:solidFill>
              </a:rPr>
              <a:t>CursorLoader</a:t>
            </a:r>
            <a:endParaRPr lang="en-US" i="1" dirty="0">
              <a:solidFill>
                <a:srgbClr val="000099"/>
              </a:solidFill>
            </a:endParaRPr>
          </a:p>
          <a:p>
            <a:endParaRPr lang="en-US" dirty="0"/>
          </a:p>
        </p:txBody>
      </p:sp>
    </p:spTree>
    <p:extLst>
      <p:ext uri="{BB962C8B-B14F-4D97-AF65-F5344CB8AC3E}">
        <p14:creationId xmlns:p14="http://schemas.microsoft.com/office/powerpoint/2010/main" xmlns="" val="1806777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lstStyle/>
          <a:p>
            <a:r>
              <a:rPr lang="en-US" dirty="0">
                <a:solidFill>
                  <a:srgbClr val="FF0000"/>
                </a:solidFill>
              </a:rPr>
              <a:t>Accessing a </a:t>
            </a:r>
            <a:r>
              <a:rPr lang="en-US" dirty="0" smtClean="0">
                <a:solidFill>
                  <a:srgbClr val="FF0000"/>
                </a:solidFill>
              </a:rPr>
              <a:t>provider</a:t>
            </a:r>
          </a:p>
          <a:p>
            <a:pPr lvl="1" algn="l"/>
            <a:r>
              <a:rPr lang="en-US" dirty="0"/>
              <a:t>When you want to </a:t>
            </a:r>
            <a:r>
              <a:rPr lang="en-US" dirty="0">
                <a:solidFill>
                  <a:srgbClr val="C00000"/>
                </a:solidFill>
              </a:rPr>
              <a:t>access data </a:t>
            </a:r>
            <a:r>
              <a:rPr lang="en-US" dirty="0"/>
              <a:t>in a content provider, you use the </a:t>
            </a:r>
            <a:r>
              <a:rPr lang="en-US" i="1" dirty="0" smtClean="0">
                <a:solidFill>
                  <a:srgbClr val="000099"/>
                </a:solidFill>
              </a:rPr>
              <a:t>ContentResolver</a:t>
            </a:r>
            <a:r>
              <a:rPr lang="en-US" dirty="0"/>
              <a:t> object in your </a:t>
            </a:r>
            <a:r>
              <a:rPr lang="en-US" dirty="0" smtClean="0"/>
              <a:t>application's </a:t>
            </a:r>
            <a:r>
              <a:rPr lang="en-US" i="1" dirty="0" smtClean="0">
                <a:solidFill>
                  <a:srgbClr val="000099"/>
                </a:solidFill>
              </a:rPr>
              <a:t>Context</a:t>
            </a:r>
            <a:r>
              <a:rPr lang="en-US" dirty="0"/>
              <a:t> to communicate with the provider as a client</a:t>
            </a:r>
            <a:r>
              <a:rPr lang="en-US" dirty="0" smtClean="0"/>
              <a:t>.</a:t>
            </a:r>
          </a:p>
          <a:p>
            <a:pPr lvl="1" algn="l"/>
            <a:r>
              <a:rPr lang="en-US" dirty="0"/>
              <a:t>The </a:t>
            </a:r>
            <a:r>
              <a:rPr lang="en-US" i="1" dirty="0" smtClean="0">
                <a:solidFill>
                  <a:srgbClr val="000099"/>
                </a:solidFill>
              </a:rPr>
              <a:t>ContentResolver</a:t>
            </a:r>
            <a:r>
              <a:rPr lang="en-US" dirty="0"/>
              <a:t> methods provide the basic "CRUD" (create, retrieve, update, and delete) functions of persistent storage</a:t>
            </a:r>
            <a:r>
              <a:rPr lang="en-US" dirty="0" smtClean="0"/>
              <a:t>.</a:t>
            </a:r>
          </a:p>
          <a:p>
            <a:pPr lvl="1" algn="l"/>
            <a:r>
              <a:rPr lang="en-US" dirty="0"/>
              <a:t>A common pattern for accessing a </a:t>
            </a:r>
            <a:r>
              <a:rPr lang="en-US" i="1" dirty="0" err="1" smtClean="0">
                <a:solidFill>
                  <a:srgbClr val="000099"/>
                </a:solidFill>
              </a:rPr>
              <a:t>ContentProvider</a:t>
            </a:r>
            <a:r>
              <a:rPr lang="en-US" dirty="0"/>
              <a:t> </a:t>
            </a:r>
            <a:r>
              <a:rPr lang="en-US" dirty="0" smtClean="0"/>
              <a:t> from </a:t>
            </a:r>
            <a:r>
              <a:rPr lang="en-US" dirty="0"/>
              <a:t>your UI uses a</a:t>
            </a:r>
            <a:r>
              <a:rPr lang="en-US" dirty="0">
                <a:solidFill>
                  <a:srgbClr val="000099"/>
                </a:solidFill>
              </a:rPr>
              <a:t> </a:t>
            </a:r>
            <a:r>
              <a:rPr lang="en-US" i="1" dirty="0" err="1" smtClean="0">
                <a:solidFill>
                  <a:srgbClr val="000099"/>
                </a:solidFill>
              </a:rPr>
              <a:t>CursorLoader</a:t>
            </a:r>
            <a:r>
              <a:rPr lang="en-US" dirty="0"/>
              <a:t> to run an asynchronous query in the background.</a:t>
            </a:r>
          </a:p>
        </p:txBody>
      </p:sp>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lstStyle/>
          <a:p>
            <a:r>
              <a:rPr lang="en-US" dirty="0">
                <a:solidFill>
                  <a:srgbClr val="FF0000"/>
                </a:solidFill>
              </a:rPr>
              <a:t>Accessing a </a:t>
            </a:r>
            <a:r>
              <a:rPr lang="en-US" dirty="0" smtClean="0">
                <a:solidFill>
                  <a:srgbClr val="FF0000"/>
                </a:solidFill>
              </a:rPr>
              <a:t>provider</a:t>
            </a:r>
          </a:p>
          <a:p>
            <a:pPr lvl="1" algn="l"/>
            <a:r>
              <a:rPr lang="en-US" dirty="0"/>
              <a:t>When you want to </a:t>
            </a:r>
            <a:r>
              <a:rPr lang="en-US" dirty="0">
                <a:solidFill>
                  <a:srgbClr val="C00000"/>
                </a:solidFill>
              </a:rPr>
              <a:t>access data </a:t>
            </a:r>
            <a:r>
              <a:rPr lang="en-US" dirty="0"/>
              <a:t>in a content provider, you use the </a:t>
            </a:r>
            <a:r>
              <a:rPr lang="en-US" i="1" dirty="0" smtClean="0">
                <a:solidFill>
                  <a:srgbClr val="000099"/>
                </a:solidFill>
              </a:rPr>
              <a:t>ContentResolver</a:t>
            </a:r>
            <a:r>
              <a:rPr lang="en-US" dirty="0"/>
              <a:t> object in your </a:t>
            </a:r>
            <a:r>
              <a:rPr lang="en-US" dirty="0" smtClean="0"/>
              <a:t>application's </a:t>
            </a:r>
            <a:r>
              <a:rPr lang="en-US" i="1" dirty="0" smtClean="0">
                <a:solidFill>
                  <a:srgbClr val="000099"/>
                </a:solidFill>
              </a:rPr>
              <a:t>Context</a:t>
            </a:r>
            <a:r>
              <a:rPr lang="en-US" dirty="0"/>
              <a:t> to communicate with the provider as a client</a:t>
            </a:r>
            <a:r>
              <a:rPr lang="en-US" dirty="0" smtClean="0"/>
              <a:t>.</a:t>
            </a:r>
          </a:p>
          <a:p>
            <a:pPr lvl="1" algn="l"/>
            <a:r>
              <a:rPr lang="en-US" dirty="0"/>
              <a:t>The </a:t>
            </a:r>
            <a:r>
              <a:rPr lang="en-US" i="1" dirty="0" smtClean="0">
                <a:solidFill>
                  <a:srgbClr val="000099"/>
                </a:solidFill>
              </a:rPr>
              <a:t>ContentResolver</a:t>
            </a:r>
            <a:r>
              <a:rPr lang="en-US" dirty="0"/>
              <a:t> methods provide the basic "CRUD" (create, retrieve, update, and delete) functions of persistent storage</a:t>
            </a:r>
            <a:r>
              <a:rPr lang="en-US" dirty="0" smtClean="0"/>
              <a:t>.</a:t>
            </a:r>
          </a:p>
          <a:p>
            <a:pPr lvl="1" algn="l"/>
            <a:r>
              <a:rPr lang="en-US" dirty="0"/>
              <a:t>A common pattern for accessing a </a:t>
            </a:r>
            <a:r>
              <a:rPr lang="en-US" i="1" dirty="0" err="1" smtClean="0">
                <a:solidFill>
                  <a:srgbClr val="000099"/>
                </a:solidFill>
              </a:rPr>
              <a:t>ContentProvider</a:t>
            </a:r>
            <a:r>
              <a:rPr lang="en-US" dirty="0"/>
              <a:t> </a:t>
            </a:r>
            <a:r>
              <a:rPr lang="en-US" dirty="0" smtClean="0"/>
              <a:t> from </a:t>
            </a:r>
            <a:r>
              <a:rPr lang="en-US" dirty="0"/>
              <a:t>your UI uses a</a:t>
            </a:r>
            <a:r>
              <a:rPr lang="en-US" dirty="0">
                <a:solidFill>
                  <a:srgbClr val="000099"/>
                </a:solidFill>
              </a:rPr>
              <a:t> </a:t>
            </a:r>
            <a:r>
              <a:rPr lang="en-US" i="1" dirty="0" err="1" smtClean="0">
                <a:solidFill>
                  <a:srgbClr val="000099"/>
                </a:solidFill>
              </a:rPr>
              <a:t>CursorLoader</a:t>
            </a:r>
            <a:r>
              <a:rPr lang="en-US" dirty="0"/>
              <a:t> to run an asynchronous query in the background.</a:t>
            </a:r>
          </a:p>
        </p:txBody>
      </p:sp>
      <p:pic>
        <p:nvPicPr>
          <p:cNvPr id="59394" name="Picture 2" descr="Android Tutorial : Accessing the content provider"/>
          <p:cNvPicPr>
            <a:picLocks noChangeAspect="1" noChangeArrowheads="1"/>
          </p:cNvPicPr>
          <p:nvPr/>
        </p:nvPicPr>
        <p:blipFill>
          <a:blip r:embed="rId2"/>
          <a:srcRect/>
          <a:stretch>
            <a:fillRect/>
          </a:stretch>
        </p:blipFill>
        <p:spPr bwMode="auto">
          <a:xfrm>
            <a:off x="928662" y="1500174"/>
            <a:ext cx="7429552" cy="5143501"/>
          </a:xfrm>
          <a:prstGeom prst="rect">
            <a:avLst/>
          </a:prstGeom>
          <a:noFill/>
        </p:spPr>
      </p:pic>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normAutofit/>
          </a:bodyPr>
          <a:lstStyle/>
          <a:p>
            <a:r>
              <a:rPr lang="en-US" b="1" dirty="0" smtClean="0"/>
              <a:t>Content URI</a:t>
            </a:r>
          </a:p>
          <a:p>
            <a:pPr lvl="1" algn="l"/>
            <a:r>
              <a:rPr lang="en-GB" b="1" dirty="0" smtClean="0"/>
              <a:t>Content URI(Uniform Resource Identifier)</a:t>
            </a:r>
            <a:r>
              <a:rPr lang="en-GB" dirty="0" smtClean="0"/>
              <a:t> is the key concept of Content providers. To access the data from a content provider, URI is used as a query string. </a:t>
            </a:r>
          </a:p>
          <a:p>
            <a:pPr lvl="1" algn="l"/>
            <a:r>
              <a:rPr lang="en-GB" b="1" i="1" dirty="0" smtClean="0"/>
              <a:t>Structure of a Content URI: </a:t>
            </a:r>
            <a:r>
              <a:rPr lang="en-GB" i="1" dirty="0" smtClean="0">
                <a:solidFill>
                  <a:srgbClr val="C00000"/>
                </a:solidFill>
              </a:rPr>
              <a:t>content://authority/optionalPath/optionalID</a:t>
            </a:r>
          </a:p>
          <a:p>
            <a:pPr fontAlgn="base"/>
            <a:r>
              <a:rPr lang="en-US" b="1" dirty="0" smtClean="0"/>
              <a:t>Operations in Content Provider</a:t>
            </a:r>
          </a:p>
          <a:p>
            <a:pPr lvl="1" fontAlgn="base"/>
            <a:r>
              <a:rPr lang="en-GB" b="1" dirty="0" smtClean="0"/>
              <a:t>Create: </a:t>
            </a:r>
            <a:r>
              <a:rPr lang="en-GB" dirty="0" smtClean="0"/>
              <a:t>Operation to create data in a content provider.</a:t>
            </a:r>
          </a:p>
          <a:p>
            <a:pPr lvl="1" fontAlgn="base"/>
            <a:r>
              <a:rPr lang="en-GB" b="1" dirty="0" smtClean="0"/>
              <a:t>Read: </a:t>
            </a:r>
            <a:r>
              <a:rPr lang="en-GB" dirty="0" smtClean="0"/>
              <a:t>Used to fetch data from a content provider.</a:t>
            </a:r>
          </a:p>
          <a:p>
            <a:pPr lvl="1" fontAlgn="base"/>
            <a:r>
              <a:rPr lang="en-GB" b="1" dirty="0" smtClean="0"/>
              <a:t>Update: </a:t>
            </a:r>
            <a:r>
              <a:rPr lang="en-GB" dirty="0" smtClean="0"/>
              <a:t>To modify existing data.</a:t>
            </a:r>
          </a:p>
          <a:p>
            <a:pPr lvl="1" fontAlgn="base"/>
            <a:r>
              <a:rPr lang="en-GB" b="1" dirty="0" smtClean="0"/>
              <a:t>Delete: </a:t>
            </a:r>
            <a:r>
              <a:rPr lang="en-GB" dirty="0" smtClean="0"/>
              <a:t>To remove existing data from the storage.</a:t>
            </a:r>
          </a:p>
          <a:p>
            <a:pPr lvl="1" algn="l"/>
            <a:endParaRPr lang="en-US" dirty="0">
              <a:solidFill>
                <a:srgbClr val="C00000"/>
              </a:solidFill>
            </a:endParaRPr>
          </a:p>
        </p:txBody>
      </p:sp>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lstStyle/>
          <a:p>
            <a:pPr fontAlgn="base"/>
            <a:r>
              <a:rPr lang="en-GB" b="1" dirty="0" smtClean="0"/>
              <a:t>Working of the Content Provider</a:t>
            </a:r>
          </a:p>
          <a:p>
            <a:pPr lvl="1" algn="l" fontAlgn="base"/>
            <a:r>
              <a:rPr lang="en-GB" dirty="0" smtClean="0"/>
              <a:t>UI components of android applications like </a:t>
            </a:r>
            <a:r>
              <a:rPr lang="en-GB" dirty="0" smtClean="0">
                <a:solidFill>
                  <a:srgbClr val="C00000"/>
                </a:solidFill>
              </a:rPr>
              <a:t>Activity</a:t>
            </a:r>
            <a:r>
              <a:rPr lang="en-GB" dirty="0" smtClean="0"/>
              <a:t> and </a:t>
            </a:r>
            <a:r>
              <a:rPr lang="en-GB" dirty="0" smtClean="0">
                <a:solidFill>
                  <a:srgbClr val="C00000"/>
                </a:solidFill>
              </a:rPr>
              <a:t>Fragments</a:t>
            </a:r>
            <a:r>
              <a:rPr lang="en-GB" dirty="0" smtClean="0"/>
              <a:t> use an object </a:t>
            </a:r>
            <a:r>
              <a:rPr lang="en-GB" b="1" dirty="0" err="1" smtClean="0"/>
              <a:t>CursorLoader</a:t>
            </a:r>
            <a:r>
              <a:rPr lang="en-GB" b="1" dirty="0" smtClean="0"/>
              <a:t> </a:t>
            </a:r>
            <a:r>
              <a:rPr lang="en-GB" dirty="0" smtClean="0"/>
              <a:t>to send query requests to </a:t>
            </a:r>
            <a:r>
              <a:rPr lang="en-GB" b="1" dirty="0" err="1" smtClean="0"/>
              <a:t>ContentResolver</a:t>
            </a:r>
            <a:r>
              <a:rPr lang="en-GB" b="1" dirty="0" smtClean="0"/>
              <a:t>. </a:t>
            </a:r>
          </a:p>
          <a:p>
            <a:pPr lvl="1" algn="l" fontAlgn="base"/>
            <a:r>
              <a:rPr lang="en-GB" dirty="0" smtClean="0"/>
              <a:t>The </a:t>
            </a:r>
            <a:r>
              <a:rPr lang="en-GB" dirty="0" err="1" smtClean="0"/>
              <a:t>ContentResolver</a:t>
            </a:r>
            <a:r>
              <a:rPr lang="en-GB" dirty="0" smtClean="0"/>
              <a:t> object sends requests (like create, read, update, and delete) to the </a:t>
            </a:r>
            <a:r>
              <a:rPr lang="en-GB" b="1" dirty="0" err="1" smtClean="0"/>
              <a:t>ContentProvider</a:t>
            </a:r>
            <a:r>
              <a:rPr lang="en-GB" b="1" dirty="0" smtClean="0"/>
              <a:t> </a:t>
            </a:r>
            <a:r>
              <a:rPr lang="en-GB" dirty="0" smtClean="0"/>
              <a:t>as a client. </a:t>
            </a:r>
          </a:p>
          <a:p>
            <a:pPr lvl="1" algn="l" fontAlgn="base"/>
            <a:r>
              <a:rPr lang="en-GB" dirty="0" smtClean="0"/>
              <a:t>After receiving a request, </a:t>
            </a:r>
            <a:r>
              <a:rPr lang="en-GB" dirty="0" err="1" smtClean="0"/>
              <a:t>ContentProvider</a:t>
            </a:r>
            <a:r>
              <a:rPr lang="en-GB" dirty="0" smtClean="0"/>
              <a:t> process it and returns the desired result. </a:t>
            </a:r>
          </a:p>
          <a:p>
            <a:pPr lvl="1" algn="l" fontAlgn="base"/>
            <a:endParaRPr lang="en-GB" dirty="0"/>
          </a:p>
        </p:txBody>
      </p:sp>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pic>
        <p:nvPicPr>
          <p:cNvPr id="4" name="Picture 4" descr="Interaction between ContentProvider, other classes, and stor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85918" y="1428736"/>
            <a:ext cx="5200656" cy="51435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127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normAutofit/>
          </a:bodyPr>
          <a:lstStyle/>
          <a:p>
            <a:pPr fontAlgn="base"/>
            <a:r>
              <a:rPr lang="en-GB" b="1" dirty="0" smtClean="0"/>
              <a:t>Content Provider creation</a:t>
            </a:r>
          </a:p>
          <a:p>
            <a:pPr algn="l"/>
            <a:r>
              <a:rPr lang="en-GB" sz="1800" dirty="0" smtClean="0"/>
              <a:t>First of all you need to create a Content Provider class that extends the </a:t>
            </a:r>
            <a:r>
              <a:rPr lang="en-GB" sz="1800" i="1" dirty="0" err="1" smtClean="0"/>
              <a:t>ContentProviderbaseclass</a:t>
            </a:r>
            <a:r>
              <a:rPr lang="en-GB" sz="1800" i="1" dirty="0" smtClean="0"/>
              <a:t>.</a:t>
            </a:r>
            <a:endParaRPr lang="en-GB" sz="1800" dirty="0" smtClean="0"/>
          </a:p>
          <a:p>
            <a:pPr algn="l"/>
            <a:r>
              <a:rPr lang="en-GB" sz="1800" dirty="0" smtClean="0"/>
              <a:t>Second, you need to define your content provider URI address which will be used to access the content.</a:t>
            </a:r>
          </a:p>
          <a:p>
            <a:pPr algn="l"/>
            <a:r>
              <a:rPr lang="en-GB" sz="1800" dirty="0" smtClean="0"/>
              <a:t>Next you will need to create your own database to keep the content. Usually, Android uses </a:t>
            </a:r>
            <a:r>
              <a:rPr lang="en-GB" sz="1800" dirty="0" err="1" smtClean="0"/>
              <a:t>SQLite</a:t>
            </a:r>
            <a:r>
              <a:rPr lang="en-GB" sz="1800" dirty="0" smtClean="0"/>
              <a:t> database and framework needs to override </a:t>
            </a:r>
            <a:r>
              <a:rPr lang="en-GB" sz="1800" i="1" dirty="0" err="1" smtClean="0"/>
              <a:t>onCreate</a:t>
            </a:r>
            <a:r>
              <a:rPr lang="en-GB" sz="1800" i="1" dirty="0" smtClean="0"/>
              <a:t>()</a:t>
            </a:r>
            <a:r>
              <a:rPr lang="en-GB" sz="1800" dirty="0" smtClean="0"/>
              <a:t> method which will use </a:t>
            </a:r>
            <a:r>
              <a:rPr lang="en-GB" sz="1800" dirty="0" err="1" smtClean="0"/>
              <a:t>SQLite</a:t>
            </a:r>
            <a:r>
              <a:rPr lang="en-GB" sz="1800" dirty="0" smtClean="0"/>
              <a:t> Open Helper method to create or open the provider's database. When your application is launched, the </a:t>
            </a:r>
            <a:r>
              <a:rPr lang="en-GB" sz="1800" i="1" dirty="0" err="1" smtClean="0"/>
              <a:t>onCreate</a:t>
            </a:r>
            <a:r>
              <a:rPr lang="en-GB" sz="1800" i="1" dirty="0" smtClean="0"/>
              <a:t>()</a:t>
            </a:r>
            <a:r>
              <a:rPr lang="en-GB" sz="1800" dirty="0" smtClean="0"/>
              <a:t> handler of each of its Content Providers is called on the main application thread.</a:t>
            </a:r>
          </a:p>
          <a:p>
            <a:pPr algn="l"/>
            <a:r>
              <a:rPr lang="en-GB" sz="1800" dirty="0" smtClean="0"/>
              <a:t>Next you will have to implement Content Provider queries to perform different database specific operations.</a:t>
            </a:r>
          </a:p>
          <a:p>
            <a:pPr algn="l"/>
            <a:r>
              <a:rPr lang="en-GB" sz="1800" dirty="0" smtClean="0"/>
              <a:t>Finally register your Content Provider in your activity file using &lt;provider&gt; tag.</a:t>
            </a:r>
            <a:endParaRPr lang="en-GB" dirty="0" smtClean="0"/>
          </a:p>
          <a:p>
            <a:pPr lvl="1" algn="l" fontAlgn="base"/>
            <a:endParaRPr lang="en-GB" dirty="0" smtClean="0"/>
          </a:p>
          <a:p>
            <a:pPr lvl="1" algn="l" fontAlgn="base"/>
            <a:endParaRPr lang="en-GB" dirty="0"/>
          </a:p>
        </p:txBody>
      </p:sp>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providers</a:t>
            </a:r>
          </a:p>
        </p:txBody>
      </p:sp>
      <p:sp>
        <p:nvSpPr>
          <p:cNvPr id="3" name="Content Placeholder 2"/>
          <p:cNvSpPr>
            <a:spLocks noGrp="1"/>
          </p:cNvSpPr>
          <p:nvPr>
            <p:ph idx="1"/>
          </p:nvPr>
        </p:nvSpPr>
        <p:spPr>
          <a:xfrm>
            <a:off x="457200" y="1600200"/>
            <a:ext cx="8043890" cy="4800600"/>
          </a:xfrm>
        </p:spPr>
        <p:txBody>
          <a:bodyPr>
            <a:normAutofit/>
          </a:bodyPr>
          <a:lstStyle/>
          <a:p>
            <a:r>
              <a:rPr lang="en-GB" b="1" dirty="0" err="1" smtClean="0"/>
              <a:t>ContentProvider</a:t>
            </a:r>
            <a:r>
              <a:rPr lang="en-GB" b="1" dirty="0" smtClean="0"/>
              <a:t> methods</a:t>
            </a:r>
          </a:p>
          <a:p>
            <a:r>
              <a:rPr lang="en-GB" sz="1800" b="1" dirty="0" err="1" smtClean="0"/>
              <a:t>onCreate</a:t>
            </a:r>
            <a:r>
              <a:rPr lang="en-GB" sz="1800" b="1" dirty="0" smtClean="0"/>
              <a:t>()</a:t>
            </a:r>
            <a:r>
              <a:rPr lang="en-GB" sz="1800" dirty="0" smtClean="0"/>
              <a:t> This method is called when the provider is started.</a:t>
            </a:r>
          </a:p>
          <a:p>
            <a:r>
              <a:rPr lang="en-GB" sz="1800" b="1" dirty="0" smtClean="0"/>
              <a:t>query()</a:t>
            </a:r>
            <a:r>
              <a:rPr lang="en-GB" sz="1800" dirty="0" smtClean="0"/>
              <a:t> This method receives a request from a client. The result is returned as a Cursor object.</a:t>
            </a:r>
          </a:p>
          <a:p>
            <a:r>
              <a:rPr lang="en-GB" sz="1800" b="1" dirty="0" smtClean="0"/>
              <a:t>insert()</a:t>
            </a:r>
            <a:r>
              <a:rPr lang="en-GB" sz="1800" dirty="0" smtClean="0"/>
              <a:t>This method inserts a new record into the content provider.</a:t>
            </a:r>
          </a:p>
          <a:p>
            <a:r>
              <a:rPr lang="en-GB" sz="1800" b="1" dirty="0" smtClean="0"/>
              <a:t>delete()</a:t>
            </a:r>
            <a:r>
              <a:rPr lang="en-GB" sz="1800" dirty="0" smtClean="0"/>
              <a:t> This method deletes an existing record from the content provider.</a:t>
            </a:r>
          </a:p>
          <a:p>
            <a:r>
              <a:rPr lang="en-GB" sz="1800" b="1" dirty="0" smtClean="0"/>
              <a:t>update()</a:t>
            </a:r>
            <a:r>
              <a:rPr lang="en-GB" sz="1800" dirty="0" smtClean="0"/>
              <a:t> This method updates an existing record from the content provider.</a:t>
            </a:r>
          </a:p>
          <a:p>
            <a:r>
              <a:rPr lang="en-GB" sz="1800" b="1" dirty="0" err="1" smtClean="0"/>
              <a:t>getType</a:t>
            </a:r>
            <a:r>
              <a:rPr lang="en-GB" sz="1800" b="1" dirty="0" smtClean="0"/>
              <a:t>()</a:t>
            </a:r>
            <a:r>
              <a:rPr lang="en-GB" sz="1800" dirty="0" smtClean="0"/>
              <a:t> This method returns the MIME type of the data at the given URI.</a:t>
            </a:r>
          </a:p>
          <a:p>
            <a:pPr lvl="1" algn="l" fontAlgn="base"/>
            <a:endParaRPr lang="en-GB" dirty="0" smtClean="0"/>
          </a:p>
          <a:p>
            <a:pPr lvl="1" algn="l" fontAlgn="base"/>
            <a:endParaRPr lang="en-GB" dirty="0"/>
          </a:p>
        </p:txBody>
      </p:sp>
      <p:pic>
        <p:nvPicPr>
          <p:cNvPr id="60420" name="Picture 4" descr="content provider"/>
          <p:cNvPicPr>
            <a:picLocks noChangeAspect="1" noChangeArrowheads="1"/>
          </p:cNvPicPr>
          <p:nvPr/>
        </p:nvPicPr>
        <p:blipFill>
          <a:blip r:embed="rId2"/>
          <a:srcRect/>
          <a:stretch>
            <a:fillRect/>
          </a:stretch>
        </p:blipFill>
        <p:spPr bwMode="auto">
          <a:xfrm>
            <a:off x="571472" y="4344849"/>
            <a:ext cx="2000265" cy="2584613"/>
          </a:xfrm>
          <a:prstGeom prst="rect">
            <a:avLst/>
          </a:prstGeom>
          <a:noFill/>
        </p:spPr>
      </p:pic>
      <p:sp>
        <p:nvSpPr>
          <p:cNvPr id="6" name="Rectangle 5"/>
          <p:cNvSpPr/>
          <p:nvPr/>
        </p:nvSpPr>
        <p:spPr>
          <a:xfrm>
            <a:off x="2786050" y="5357826"/>
            <a:ext cx="5572164" cy="1477328"/>
          </a:xfrm>
          <a:prstGeom prst="rect">
            <a:avLst/>
          </a:prstGeom>
        </p:spPr>
        <p:txBody>
          <a:bodyPr wrap="square">
            <a:spAutoFit/>
          </a:bodyPr>
          <a:lstStyle/>
          <a:p>
            <a:r>
              <a:rPr lang="en-GB" b="1" dirty="0" smtClean="0"/>
              <a:t>Complete example:</a:t>
            </a:r>
          </a:p>
          <a:p>
            <a:endParaRPr lang="en-US" dirty="0" smtClean="0"/>
          </a:p>
          <a:p>
            <a:r>
              <a:rPr lang="en-US" dirty="0" smtClean="0">
                <a:hlinkClick r:id="rId3"/>
              </a:rPr>
              <a:t>https://www.tutorialspoint.com/android/android_content_providers.htm#</a:t>
            </a:r>
            <a:endParaRPr lang="en-US" dirty="0" smtClean="0"/>
          </a:p>
          <a:p>
            <a:endParaRPr lang="en-US" dirty="0"/>
          </a:p>
        </p:txBody>
      </p:sp>
    </p:spTree>
    <p:extLst>
      <p:ext uri="{BB962C8B-B14F-4D97-AF65-F5344CB8AC3E}">
        <p14:creationId xmlns:p14="http://schemas.microsoft.com/office/powerpoint/2010/main" xmlns="" val="1285790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sp>
        <p:nvSpPr>
          <p:cNvPr id="3" name="Content Placeholder 2"/>
          <p:cNvSpPr>
            <a:spLocks noGrp="1"/>
          </p:cNvSpPr>
          <p:nvPr>
            <p:ph idx="1"/>
          </p:nvPr>
        </p:nvSpPr>
        <p:spPr/>
        <p:txBody>
          <a:bodyPr>
            <a:normAutofit/>
          </a:bodyPr>
          <a:lstStyle/>
          <a:p>
            <a:r>
              <a:rPr lang="en-US" dirty="0"/>
              <a:t>Android provides many ways of </a:t>
            </a:r>
            <a:r>
              <a:rPr lang="en-US" b="1" dirty="0">
                <a:solidFill>
                  <a:srgbClr val="000099"/>
                </a:solidFill>
              </a:rPr>
              <a:t>storing data </a:t>
            </a:r>
            <a:r>
              <a:rPr lang="en-US" dirty="0"/>
              <a:t>of an </a:t>
            </a:r>
            <a:r>
              <a:rPr lang="en-US" dirty="0" smtClean="0"/>
              <a:t>application. One </a:t>
            </a:r>
            <a:r>
              <a:rPr lang="en-US" dirty="0"/>
              <a:t>of this way is called Shared </a:t>
            </a:r>
            <a:r>
              <a:rPr lang="en-US" dirty="0" smtClean="0"/>
              <a:t>Preferences</a:t>
            </a:r>
            <a:r>
              <a:rPr lang="en-US" dirty="0"/>
              <a:t> </a:t>
            </a:r>
            <a:r>
              <a:rPr lang="en-US" dirty="0" smtClean="0"/>
              <a:t>API.</a:t>
            </a:r>
          </a:p>
          <a:p>
            <a:pPr lvl="1"/>
            <a:r>
              <a:rPr lang="en-IN" dirty="0" smtClean="0"/>
              <a:t>Eg:- Username, Password, Firstname, Lastname, email id, mobile no, DOB, etc..(profile details)</a:t>
            </a:r>
            <a:endParaRPr lang="en-US" dirty="0" smtClean="0"/>
          </a:p>
          <a:p>
            <a:r>
              <a:rPr lang="en-US" dirty="0" smtClean="0"/>
              <a:t>Shared </a:t>
            </a:r>
            <a:r>
              <a:rPr lang="en-US" dirty="0"/>
              <a:t>Preferences allow you to </a:t>
            </a:r>
            <a:r>
              <a:rPr lang="en-US" b="1" dirty="0">
                <a:solidFill>
                  <a:srgbClr val="000099"/>
                </a:solidFill>
              </a:rPr>
              <a:t>save and retrieve data </a:t>
            </a:r>
            <a:r>
              <a:rPr lang="en-US" dirty="0" smtClean="0"/>
              <a:t>based on </a:t>
            </a:r>
            <a:r>
              <a:rPr lang="en-US" b="1" dirty="0" smtClean="0">
                <a:solidFill>
                  <a:srgbClr val="FF0000"/>
                </a:solidFill>
              </a:rPr>
              <a:t>key-value </a:t>
            </a:r>
            <a:r>
              <a:rPr lang="en-US" b="1" dirty="0">
                <a:solidFill>
                  <a:srgbClr val="FF0000"/>
                </a:solidFill>
              </a:rPr>
              <a:t>pair</a:t>
            </a:r>
            <a:r>
              <a:rPr lang="en-US" dirty="0" smtClean="0"/>
              <a:t>. (booleans, floats, ints, longs, and strings).</a:t>
            </a:r>
          </a:p>
          <a:p>
            <a:r>
              <a:rPr lang="en-IN" dirty="0" err="1" smtClean="0"/>
              <a:t>Datatype</a:t>
            </a:r>
            <a:r>
              <a:rPr lang="en-IN" dirty="0" smtClean="0"/>
              <a:t> variable = value</a:t>
            </a:r>
            <a:endParaRPr lang="en-US" dirty="0" smtClean="0"/>
          </a:p>
        </p:txBody>
      </p:sp>
      <p:pic>
        <p:nvPicPr>
          <p:cNvPr id="1026" name="Picture 2" descr="Image result for key value pai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600" y="4419600"/>
            <a:ext cx="1819275" cy="17907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505542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in build content </a:t>
            </a:r>
            <a:r>
              <a:rPr lang="en-US" dirty="0" smtClean="0"/>
              <a:t>providers</a:t>
            </a:r>
            <a:endParaRPr lang="en-US" dirty="0"/>
          </a:p>
        </p:txBody>
      </p:sp>
      <p:sp>
        <p:nvSpPr>
          <p:cNvPr id="3" name="Content Placeholder 2"/>
          <p:cNvSpPr>
            <a:spLocks noGrp="1"/>
          </p:cNvSpPr>
          <p:nvPr>
            <p:ph idx="1"/>
          </p:nvPr>
        </p:nvSpPr>
        <p:spPr/>
        <p:txBody>
          <a:bodyPr/>
          <a:lstStyle/>
          <a:p>
            <a:r>
              <a:rPr lang="en-US" dirty="0"/>
              <a:t>One of the built-in providers in the Android platform is the user dictionary, which stores the spellings of non-standard words that the user wants to </a:t>
            </a:r>
            <a:r>
              <a:rPr lang="en-US" dirty="0" smtClean="0"/>
              <a:t>keep.</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3047999"/>
            <a:ext cx="5715000" cy="3225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09920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in build content </a:t>
            </a:r>
            <a:r>
              <a:rPr lang="en-US" dirty="0" smtClean="0"/>
              <a:t>providers</a:t>
            </a:r>
            <a:endParaRPr lang="en-US" dirty="0"/>
          </a:p>
        </p:txBody>
      </p:sp>
      <p:sp>
        <p:nvSpPr>
          <p:cNvPr id="3" name="Content Placeholder 2"/>
          <p:cNvSpPr>
            <a:spLocks noGrp="1"/>
          </p:cNvSpPr>
          <p:nvPr>
            <p:ph idx="1"/>
          </p:nvPr>
        </p:nvSpPr>
        <p:spPr/>
        <p:txBody>
          <a:bodyPr>
            <a:normAutofit fontScale="92500" lnSpcReduction="10000"/>
          </a:bodyPr>
          <a:lstStyle/>
          <a:p>
            <a:r>
              <a:rPr lang="en-GB" dirty="0" smtClean="0"/>
              <a:t>In table 1, each row represents an instance of a word that might not be found in a standard dictionary. Each column represents some data for that word, such as the locale in which it was first encountered. </a:t>
            </a:r>
          </a:p>
          <a:p>
            <a:r>
              <a:rPr lang="en-GB" dirty="0" smtClean="0"/>
              <a:t>The column headers are column names that are stored in the provider. To refer to a row's locale, you refer to its locale column. For this provider, the _ID column serves as a "primary key" column that the provider automatically maintains.</a:t>
            </a:r>
          </a:p>
          <a:p>
            <a:pPr algn="l"/>
            <a:r>
              <a:rPr lang="en-GB" dirty="0" smtClean="0"/>
              <a:t>To get a list of the words and their locales from the User Dictionary Provider, you call </a:t>
            </a:r>
            <a:r>
              <a:rPr lang="en-GB" dirty="0" err="1" smtClean="0">
                <a:hlinkClick r:id="rId2"/>
              </a:rPr>
              <a:t>ContentResolver.query</a:t>
            </a:r>
            <a:r>
              <a:rPr lang="en-GB" dirty="0" smtClean="0">
                <a:hlinkClick r:id="rId2"/>
              </a:rPr>
              <a:t>()</a:t>
            </a:r>
            <a:r>
              <a:rPr lang="en-GB" dirty="0" smtClean="0"/>
              <a:t>. The </a:t>
            </a:r>
            <a:r>
              <a:rPr lang="en-GB" dirty="0" smtClean="0">
                <a:hlinkClick r:id="rId2"/>
              </a:rPr>
              <a:t>query()</a:t>
            </a:r>
            <a:r>
              <a:rPr lang="en-GB" dirty="0" smtClean="0"/>
              <a:t> method calls the </a:t>
            </a:r>
            <a:r>
              <a:rPr lang="en-GB" dirty="0" err="1" smtClean="0">
                <a:hlinkClick r:id="rId3"/>
              </a:rPr>
              <a:t>ContentProvider.query</a:t>
            </a:r>
            <a:r>
              <a:rPr lang="en-GB" dirty="0" smtClean="0">
                <a:hlinkClick r:id="rId3"/>
              </a:rPr>
              <a:t>()</a:t>
            </a:r>
            <a:r>
              <a:rPr lang="en-GB" dirty="0" smtClean="0"/>
              <a:t> method defined by the User Dictionary Provider. The following lines of code show a </a:t>
            </a:r>
            <a:r>
              <a:rPr lang="en-GB" dirty="0" err="1" smtClean="0">
                <a:hlinkClick r:id="rId2"/>
              </a:rPr>
              <a:t>ContentResolver.query</a:t>
            </a:r>
            <a:r>
              <a:rPr lang="en-GB" dirty="0" smtClean="0">
                <a:hlinkClick r:id="rId2"/>
              </a:rPr>
              <a:t>()</a:t>
            </a:r>
            <a:r>
              <a:rPr lang="en-GB" dirty="0" smtClean="0"/>
              <a:t> call:</a:t>
            </a:r>
            <a:endParaRPr lang="en-GB" dirty="0"/>
          </a:p>
        </p:txBody>
      </p:sp>
    </p:spTree>
    <p:extLst>
      <p:ext uri="{BB962C8B-B14F-4D97-AF65-F5344CB8AC3E}">
        <p14:creationId xmlns:p14="http://schemas.microsoft.com/office/powerpoint/2010/main" xmlns="" val="21099200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in build content </a:t>
            </a:r>
            <a:r>
              <a:rPr lang="en-US" dirty="0" smtClean="0"/>
              <a:t>providers</a:t>
            </a:r>
            <a:endParaRPr lang="en-US" dirty="0"/>
          </a:p>
        </p:txBody>
      </p:sp>
      <p:sp>
        <p:nvSpPr>
          <p:cNvPr id="5" name="Content Placeholder 4"/>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a:srcRect l="21094" t="36459" r="30860" b="43750"/>
          <a:stretch>
            <a:fillRect/>
          </a:stretch>
        </p:blipFill>
        <p:spPr bwMode="auto">
          <a:xfrm>
            <a:off x="-214346" y="2428868"/>
            <a:ext cx="9572693" cy="2218075"/>
          </a:xfrm>
          <a:prstGeom prst="rect">
            <a:avLst/>
          </a:prstGeom>
          <a:noFill/>
          <a:ln w="9525">
            <a:noFill/>
            <a:miter lim="800000"/>
            <a:headEnd/>
            <a:tailEnd/>
          </a:ln>
          <a:effectLst/>
        </p:spPr>
      </p:pic>
      <p:sp>
        <p:nvSpPr>
          <p:cNvPr id="7" name="Rectangle 6"/>
          <p:cNvSpPr/>
          <p:nvPr/>
        </p:nvSpPr>
        <p:spPr>
          <a:xfrm>
            <a:off x="500034" y="5072074"/>
            <a:ext cx="8001056" cy="1200329"/>
          </a:xfrm>
          <a:prstGeom prst="rect">
            <a:avLst/>
          </a:prstGeom>
        </p:spPr>
        <p:txBody>
          <a:bodyPr wrap="square">
            <a:spAutoFit/>
          </a:bodyPr>
          <a:lstStyle/>
          <a:p>
            <a:r>
              <a:rPr lang="en-US" dirty="0" smtClean="0">
                <a:hlinkClick r:id="rId3"/>
              </a:rPr>
              <a:t>https://developer.android.com/guide/topics/providers/content-provider-basics#:~:text=A%20content%20provider%20manages%20access,using%20a%20provider%20client%20object</a:t>
            </a:r>
            <a:r>
              <a:rPr lang="en-US" dirty="0" smtClean="0"/>
              <a:t>.</a:t>
            </a:r>
          </a:p>
          <a:p>
            <a:endParaRPr lang="en-US" dirty="0"/>
          </a:p>
        </p:txBody>
      </p:sp>
    </p:spTree>
    <p:extLst>
      <p:ext uri="{BB962C8B-B14F-4D97-AF65-F5344CB8AC3E}">
        <p14:creationId xmlns:p14="http://schemas.microsoft.com/office/powerpoint/2010/main" xmlns="" val="2109920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sp>
        <p:nvSpPr>
          <p:cNvPr id="3" name="Content Placeholder 2"/>
          <p:cNvSpPr>
            <a:spLocks noGrp="1"/>
          </p:cNvSpPr>
          <p:nvPr>
            <p:ph idx="1"/>
          </p:nvPr>
        </p:nvSpPr>
        <p:spPr/>
        <p:txBody>
          <a:bodyPr/>
          <a:lstStyle/>
          <a:p>
            <a:pPr lvl="1"/>
            <a:r>
              <a:rPr lang="en-IN" dirty="0" smtClean="0"/>
              <a:t>Shared – distribute data</a:t>
            </a:r>
          </a:p>
          <a:p>
            <a:pPr lvl="1"/>
            <a:r>
              <a:rPr lang="en-IN" dirty="0" smtClean="0"/>
              <a:t>Preference – important or preferable</a:t>
            </a:r>
          </a:p>
          <a:p>
            <a:r>
              <a:rPr lang="en-IN" b="1" dirty="0" smtClean="0">
                <a:solidFill>
                  <a:srgbClr val="7030A0"/>
                </a:solidFill>
              </a:rPr>
              <a:t>Preference File</a:t>
            </a:r>
          </a:p>
          <a:p>
            <a:r>
              <a:rPr lang="en-IN" dirty="0" smtClean="0"/>
              <a:t>Preference file is XML file saved in internal memory in device.</a:t>
            </a:r>
            <a:endParaRPr lang="en-US" dirty="0" smtClean="0"/>
          </a:p>
          <a:p>
            <a:r>
              <a:rPr lang="en-US" dirty="0"/>
              <a:t>You can create a new shared preference file or access an existing one by calling one of these methods</a:t>
            </a:r>
            <a:r>
              <a:rPr lang="en-US" dirty="0" smtClean="0"/>
              <a:t>:</a:t>
            </a:r>
          </a:p>
          <a:p>
            <a:pPr lvl="1"/>
            <a:r>
              <a:rPr lang="en-IN" dirty="0" smtClean="0"/>
              <a:t>Activity preference</a:t>
            </a:r>
          </a:p>
          <a:p>
            <a:pPr lvl="1"/>
            <a:r>
              <a:rPr lang="en-IN" dirty="0" smtClean="0"/>
              <a:t>Custom </a:t>
            </a:r>
            <a:r>
              <a:rPr lang="en-IN" dirty="0"/>
              <a:t>preference</a:t>
            </a:r>
          </a:p>
          <a:p>
            <a:endParaRPr lang="en-US" dirty="0"/>
          </a:p>
        </p:txBody>
      </p:sp>
    </p:spTree>
    <p:extLst>
      <p:ext uri="{BB962C8B-B14F-4D97-AF65-F5344CB8AC3E}">
        <p14:creationId xmlns:p14="http://schemas.microsoft.com/office/powerpoint/2010/main" xmlns="" val="2477447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sp>
        <p:nvSpPr>
          <p:cNvPr id="3" name="Content Placeholder 2"/>
          <p:cNvSpPr>
            <a:spLocks noGrp="1"/>
          </p:cNvSpPr>
          <p:nvPr>
            <p:ph idx="1"/>
          </p:nvPr>
        </p:nvSpPr>
        <p:spPr/>
        <p:txBody>
          <a:bodyPr>
            <a:normAutofit/>
          </a:bodyPr>
          <a:lstStyle/>
          <a:p>
            <a:r>
              <a:rPr lang="en-US" b="1" dirty="0" smtClean="0">
                <a:solidFill>
                  <a:srgbClr val="7030A0"/>
                </a:solidFill>
              </a:rPr>
              <a:t>Activity preference : </a:t>
            </a:r>
            <a:r>
              <a:rPr lang="en-US" b="1" dirty="0">
                <a:solidFill>
                  <a:srgbClr val="7030A0"/>
                </a:solidFill>
              </a:rPr>
              <a:t>getPreferences (int </a:t>
            </a:r>
            <a:r>
              <a:rPr lang="en-US" b="1" dirty="0" smtClean="0">
                <a:solidFill>
                  <a:srgbClr val="7030A0"/>
                </a:solidFill>
              </a:rPr>
              <a:t>mode)</a:t>
            </a:r>
          </a:p>
          <a:p>
            <a:r>
              <a:rPr lang="en-US" dirty="0" smtClean="0"/>
              <a:t>developer </a:t>
            </a:r>
            <a:r>
              <a:rPr lang="en-US" dirty="0"/>
              <a:t>have to call function </a:t>
            </a:r>
            <a:r>
              <a:rPr lang="en-US" b="1" dirty="0" smtClean="0"/>
              <a:t>getPreferences(int </a:t>
            </a:r>
            <a:r>
              <a:rPr lang="en-US" b="1" dirty="0"/>
              <a:t>mode)</a:t>
            </a:r>
            <a:r>
              <a:rPr lang="en-US" dirty="0"/>
              <a:t> </a:t>
            </a:r>
            <a:endParaRPr lang="en-US" dirty="0" smtClean="0"/>
          </a:p>
          <a:p>
            <a:r>
              <a:rPr lang="en-US" dirty="0"/>
              <a:t>Use </a:t>
            </a:r>
            <a:r>
              <a:rPr lang="en-US" dirty="0" smtClean="0"/>
              <a:t>this</a:t>
            </a:r>
            <a:r>
              <a:rPr lang="en-US" dirty="0"/>
              <a:t> if you need to use only one shared preference </a:t>
            </a:r>
            <a:r>
              <a:rPr lang="en-US" dirty="0" smtClean="0"/>
              <a:t>file for the activity.</a:t>
            </a:r>
          </a:p>
          <a:p>
            <a:r>
              <a:rPr lang="en-US" dirty="0"/>
              <a:t>Because this retrieves a default shared preference file that belongs to the </a:t>
            </a:r>
            <a:r>
              <a:rPr lang="en-US" dirty="0" smtClean="0"/>
              <a:t>activity.</a:t>
            </a:r>
          </a:p>
          <a:p>
            <a:r>
              <a:rPr lang="en-US" b="1" dirty="0">
                <a:solidFill>
                  <a:srgbClr val="7030A0"/>
                </a:solidFill>
              </a:rPr>
              <a:t>Custom Preferences : getSharedPreferences(String name,int mode)</a:t>
            </a:r>
            <a:r>
              <a:rPr lang="en-US" dirty="0">
                <a:solidFill>
                  <a:srgbClr val="7030A0"/>
                </a:solidFill>
              </a:rPr>
              <a:t> </a:t>
            </a:r>
            <a:endParaRPr lang="en-US" dirty="0" smtClean="0">
              <a:solidFill>
                <a:srgbClr val="7030A0"/>
              </a:solidFill>
            </a:endParaRPr>
          </a:p>
          <a:p>
            <a:r>
              <a:rPr lang="en-US" dirty="0"/>
              <a:t>Developer needs to use </a:t>
            </a:r>
            <a:r>
              <a:rPr lang="en-US" b="1" dirty="0" smtClean="0"/>
              <a:t>getSharedPreferences (</a:t>
            </a:r>
            <a:r>
              <a:rPr lang="en-US" b="1" dirty="0"/>
              <a:t>String name</a:t>
            </a:r>
            <a:r>
              <a:rPr lang="en-US" b="1" dirty="0" smtClean="0"/>
              <a:t>, int </a:t>
            </a:r>
            <a:r>
              <a:rPr lang="en-US" b="1" dirty="0"/>
              <a:t>mode)</a:t>
            </a:r>
            <a:r>
              <a:rPr lang="en-US" dirty="0"/>
              <a:t> for custom </a:t>
            </a:r>
            <a:r>
              <a:rPr lang="en-US" dirty="0" smtClean="0"/>
              <a:t>preferences.</a:t>
            </a:r>
            <a:endParaRPr lang="en-US" dirty="0">
              <a:solidFill>
                <a:srgbClr val="7030A0"/>
              </a:solidFill>
            </a:endParaRPr>
          </a:p>
        </p:txBody>
      </p:sp>
    </p:spTree>
    <p:extLst>
      <p:ext uri="{BB962C8B-B14F-4D97-AF65-F5344CB8AC3E}">
        <p14:creationId xmlns:p14="http://schemas.microsoft.com/office/powerpoint/2010/main" xmlns="" val="3177961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SharedPreferences</a:t>
            </a:r>
          </a:p>
        </p:txBody>
      </p:sp>
      <p:sp>
        <p:nvSpPr>
          <p:cNvPr id="3" name="Content Placeholder 2"/>
          <p:cNvSpPr>
            <a:spLocks noGrp="1"/>
          </p:cNvSpPr>
          <p:nvPr>
            <p:ph idx="1"/>
          </p:nvPr>
        </p:nvSpPr>
        <p:spPr/>
        <p:txBody>
          <a:bodyPr>
            <a:normAutofit/>
          </a:bodyPr>
          <a:lstStyle/>
          <a:p>
            <a:r>
              <a:rPr lang="en-US" b="1" dirty="0">
                <a:solidFill>
                  <a:srgbClr val="7030A0"/>
                </a:solidFill>
              </a:rPr>
              <a:t>Save Data In SharedPreferences:</a:t>
            </a:r>
          </a:p>
          <a:p>
            <a:pPr lvl="1"/>
            <a:r>
              <a:rPr lang="en-US" dirty="0" smtClean="0"/>
              <a:t>Call </a:t>
            </a:r>
            <a:r>
              <a:rPr lang="en-US" dirty="0"/>
              <a:t>the method </a:t>
            </a:r>
            <a:r>
              <a:rPr lang="en-US" dirty="0" smtClean="0">
                <a:solidFill>
                  <a:srgbClr val="FF0000"/>
                </a:solidFill>
              </a:rPr>
              <a:t>edit() </a:t>
            </a:r>
            <a:r>
              <a:rPr lang="en-US" dirty="0"/>
              <a:t>to get a SharedPreferences</a:t>
            </a:r>
            <a:r>
              <a:rPr lang="en-US" dirty="0" smtClean="0"/>
              <a:t>. Editor</a:t>
            </a:r>
            <a:r>
              <a:rPr lang="en-US" dirty="0"/>
              <a:t>;</a:t>
            </a:r>
          </a:p>
          <a:p>
            <a:pPr lvl="1"/>
            <a:r>
              <a:rPr lang="en-US" dirty="0" smtClean="0"/>
              <a:t>To </a:t>
            </a:r>
            <a:r>
              <a:rPr lang="en-US" dirty="0"/>
              <a:t>add SharedPreferences values use the methods as </a:t>
            </a:r>
            <a:r>
              <a:rPr lang="en-US" dirty="0" err="1" smtClean="0">
                <a:solidFill>
                  <a:srgbClr val="FF0000"/>
                </a:solidFill>
              </a:rPr>
              <a:t>putBoolean</a:t>
            </a:r>
            <a:r>
              <a:rPr lang="en-US" dirty="0" smtClean="0">
                <a:solidFill>
                  <a:srgbClr val="FF0000"/>
                </a:solidFill>
              </a:rPr>
              <a:t>(), </a:t>
            </a:r>
            <a:r>
              <a:rPr lang="en-US" dirty="0" err="1" smtClean="0">
                <a:solidFill>
                  <a:srgbClr val="FF0000"/>
                </a:solidFill>
              </a:rPr>
              <a:t>putString</a:t>
            </a:r>
            <a:r>
              <a:rPr lang="en-US" dirty="0" smtClean="0">
                <a:solidFill>
                  <a:srgbClr val="FF0000"/>
                </a:solidFill>
              </a:rPr>
              <a:t>(), </a:t>
            </a:r>
            <a:r>
              <a:rPr lang="en-US" dirty="0" err="1" smtClean="0">
                <a:solidFill>
                  <a:srgbClr val="FF0000"/>
                </a:solidFill>
              </a:rPr>
              <a:t>putint</a:t>
            </a:r>
            <a:r>
              <a:rPr lang="en-US" dirty="0" smtClean="0">
                <a:solidFill>
                  <a:srgbClr val="FF0000"/>
                </a:solidFill>
              </a:rPr>
              <a:t>(String Keyname int value)</a:t>
            </a:r>
            <a:r>
              <a:rPr lang="en-US" dirty="0" smtClean="0"/>
              <a:t>;</a:t>
            </a:r>
            <a:endParaRPr lang="en-US" dirty="0"/>
          </a:p>
          <a:p>
            <a:pPr lvl="1"/>
            <a:r>
              <a:rPr lang="en-US" dirty="0" smtClean="0"/>
              <a:t>To save the values you must call </a:t>
            </a:r>
            <a:r>
              <a:rPr lang="en-US" dirty="0" smtClean="0">
                <a:solidFill>
                  <a:srgbClr val="FF0000"/>
                </a:solidFill>
              </a:rPr>
              <a:t>commit()</a:t>
            </a:r>
            <a:r>
              <a:rPr lang="en-US" dirty="0" smtClean="0"/>
              <a:t>.</a:t>
            </a:r>
            <a:endParaRPr lang="en-US" dirty="0"/>
          </a:p>
          <a:p>
            <a:pPr marL="342900" lvl="1">
              <a:buClr>
                <a:schemeClr val="accent1"/>
              </a:buClr>
            </a:pPr>
            <a:r>
              <a:rPr lang="en-US" b="1" dirty="0">
                <a:solidFill>
                  <a:srgbClr val="7030A0"/>
                </a:solidFill>
              </a:rPr>
              <a:t>Read or get data from SharedPreferences</a:t>
            </a:r>
            <a:endParaRPr lang="en-US" dirty="0">
              <a:solidFill>
                <a:srgbClr val="7030A0"/>
              </a:solidFill>
            </a:endParaRPr>
          </a:p>
          <a:p>
            <a:pPr marL="342900" lvl="1">
              <a:buClr>
                <a:schemeClr val="accent1"/>
              </a:buClr>
            </a:pPr>
            <a:r>
              <a:rPr lang="en-US" dirty="0" smtClean="0"/>
              <a:t>To </a:t>
            </a:r>
            <a:r>
              <a:rPr lang="en-US" dirty="0"/>
              <a:t>read SharedPreferences values use the methods as getBoolean() and getString</a:t>
            </a:r>
            <a:r>
              <a:rPr lang="en-US" dirty="0" smtClean="0"/>
              <a:t>().</a:t>
            </a:r>
            <a:endParaRPr lang="en-US" dirty="0"/>
          </a:p>
        </p:txBody>
      </p:sp>
    </p:spTree>
    <p:extLst>
      <p:ext uri="{BB962C8B-B14F-4D97-AF65-F5344CB8AC3E}">
        <p14:creationId xmlns:p14="http://schemas.microsoft.com/office/powerpoint/2010/main" xmlns="" val="242723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Eg:- To get saved int value just call </a:t>
            </a:r>
            <a:r>
              <a:rPr lang="en-US" b="1" dirty="0"/>
              <a:t>getInt(“GameScore”,-1) </a:t>
            </a:r>
            <a:r>
              <a:rPr lang="en-US" dirty="0"/>
              <a:t>function where “GameScore” is key and -1 is a default value in case no value was saved for GameScore.</a:t>
            </a:r>
          </a:p>
          <a:p>
            <a:r>
              <a:rPr lang="en-IN" dirty="0" smtClean="0"/>
              <a:t>To remove data call </a:t>
            </a:r>
            <a:r>
              <a:rPr lang="en-US" b="1" dirty="0"/>
              <a:t>remove(String key</a:t>
            </a:r>
            <a:r>
              <a:rPr lang="en-US" b="1" dirty="0" smtClean="0"/>
              <a:t>)</a:t>
            </a:r>
          </a:p>
          <a:p>
            <a:r>
              <a:rPr lang="en-US" dirty="0"/>
              <a:t>To clear all data just call function </a:t>
            </a:r>
            <a:r>
              <a:rPr lang="en-US" b="1" dirty="0"/>
              <a:t>clear</a:t>
            </a:r>
            <a:r>
              <a:rPr lang="en-US" b="1" dirty="0" smtClean="0"/>
              <a:t>().</a:t>
            </a:r>
            <a:endParaRPr lang="en-US" dirty="0"/>
          </a:p>
        </p:txBody>
      </p:sp>
    </p:spTree>
    <p:extLst>
      <p:ext uri="{BB962C8B-B14F-4D97-AF65-F5344CB8AC3E}">
        <p14:creationId xmlns:p14="http://schemas.microsoft.com/office/powerpoint/2010/main" xmlns="" val="25686032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1879</TotalTime>
  <Words>1507</Words>
  <Application>Microsoft Office PowerPoint</Application>
  <PresentationFormat>On-screen Show (4:3)</PresentationFormat>
  <Paragraphs>255</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Adjacency</vt:lpstr>
      <vt:lpstr>UNIT III: DATA PERSISTENCE</vt:lpstr>
      <vt:lpstr>UNIT III: DATA PERSISTENCE</vt:lpstr>
      <vt:lpstr>Slide 3</vt:lpstr>
      <vt:lpstr>Slide 4</vt:lpstr>
      <vt:lpstr>SharedPreferences</vt:lpstr>
      <vt:lpstr>SharedPreferences</vt:lpstr>
      <vt:lpstr>SharedPreferences</vt:lpstr>
      <vt:lpstr>SharedPreferences</vt:lpstr>
      <vt:lpstr>Slide 9</vt:lpstr>
      <vt:lpstr>SharedPreferences</vt:lpstr>
      <vt:lpstr>SharedPreferences</vt:lpstr>
      <vt:lpstr>SharedPreferences</vt:lpstr>
      <vt:lpstr>SharedPreferences</vt:lpstr>
      <vt:lpstr>SharedPreferences</vt:lpstr>
      <vt:lpstr>SharedPreferences</vt:lpstr>
      <vt:lpstr>SharedPreferences</vt:lpstr>
      <vt:lpstr>SharedPreferences</vt:lpstr>
      <vt:lpstr>File Handling</vt:lpstr>
      <vt:lpstr>File Handling</vt:lpstr>
      <vt:lpstr>File Handling</vt:lpstr>
      <vt:lpstr>File Handling</vt:lpstr>
      <vt:lpstr>File Handling</vt:lpstr>
      <vt:lpstr>File Handling</vt:lpstr>
      <vt:lpstr>File Handling</vt:lpstr>
      <vt:lpstr>File Handling</vt:lpstr>
      <vt:lpstr>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Managing data using SQLite database</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Android in build content providers</vt:lpstr>
      <vt:lpstr>Android in build content providers</vt:lpstr>
      <vt:lpstr>Android in build content providers</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III: DATA PERSISTENCE</dc:title>
  <dc:creator>HP</dc:creator>
  <cp:lastModifiedBy>Intel</cp:lastModifiedBy>
  <cp:revision>178</cp:revision>
  <dcterms:created xsi:type="dcterms:W3CDTF">2018-07-26T10:42:53Z</dcterms:created>
  <dcterms:modified xsi:type="dcterms:W3CDTF">2023-09-19T09:36:35Z</dcterms:modified>
</cp:coreProperties>
</file>